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369" r:id="rId3"/>
    <p:sldId id="377" r:id="rId4"/>
    <p:sldId id="378" r:id="rId5"/>
    <p:sldId id="402" r:id="rId6"/>
    <p:sldId id="432" r:id="rId7"/>
    <p:sldId id="433" r:id="rId8"/>
    <p:sldId id="446" r:id="rId9"/>
    <p:sldId id="455" r:id="rId10"/>
    <p:sldId id="456" r:id="rId11"/>
    <p:sldId id="457" r:id="rId12"/>
    <p:sldId id="459" r:id="rId13"/>
    <p:sldId id="445" r:id="rId14"/>
    <p:sldId id="453" r:id="rId15"/>
    <p:sldId id="448" r:id="rId16"/>
    <p:sldId id="449" r:id="rId17"/>
    <p:sldId id="447" r:id="rId18"/>
    <p:sldId id="458" r:id="rId19"/>
    <p:sldId id="454" r:id="rId20"/>
    <p:sldId id="451" r:id="rId21"/>
    <p:sldId id="452" r:id="rId22"/>
    <p:sldId id="460" r:id="rId23"/>
    <p:sldId id="444" r:id="rId24"/>
    <p:sldId id="431" r:id="rId25"/>
    <p:sldId id="261" r:id="rId26"/>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0EB2"/>
    <a:srgbClr val="D7296B"/>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85434" autoAdjust="0"/>
  </p:normalViewPr>
  <p:slideViewPr>
    <p:cSldViewPr>
      <p:cViewPr varScale="1">
        <p:scale>
          <a:sx n="72" d="100"/>
          <a:sy n="72" d="100"/>
        </p:scale>
        <p:origin x="147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eille van Eechoud" userId="81285517-3dc0-4bcd-b793-aee2dcf1cdd3" providerId="ADAL" clId="{CB9D660A-20BE-4C3D-AD78-0C207B62435B}"/>
    <pc:docChg chg="modSld">
      <pc:chgData name="Mireille van Eechoud" userId="81285517-3dc0-4bcd-b793-aee2dcf1cdd3" providerId="ADAL" clId="{CB9D660A-20BE-4C3D-AD78-0C207B62435B}" dt="2025-02-05T20:47:18.480" v="1" actId="20577"/>
      <pc:docMkLst>
        <pc:docMk/>
      </pc:docMkLst>
      <pc:sldChg chg="modSp mod">
        <pc:chgData name="Mireille van Eechoud" userId="81285517-3dc0-4bcd-b793-aee2dcf1cdd3" providerId="ADAL" clId="{CB9D660A-20BE-4C3D-AD78-0C207B62435B}" dt="2025-02-05T20:47:18.480" v="1" actId="20577"/>
        <pc:sldMkLst>
          <pc:docMk/>
          <pc:sldMk cId="0" sldId="261"/>
        </pc:sldMkLst>
        <pc:spChg chg="mod">
          <ac:chgData name="Mireille van Eechoud" userId="81285517-3dc0-4bcd-b793-aee2dcf1cdd3" providerId="ADAL" clId="{CB9D660A-20BE-4C3D-AD78-0C207B62435B}" dt="2025-02-05T20:47:18.480" v="1" actId="20577"/>
          <ac:spMkLst>
            <pc:docMk/>
            <pc:sldMk cId="0" sldId="261"/>
            <ac:spMk id="39939" creationId="{41324EB1-6882-4E05-B423-81ED7DE3E86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B420A8-9103-4C8F-AADE-B4A0A7DB9E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B24FAD41-9EAD-4A53-ACE7-5F587617530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8D5DDCA9-6601-42D2-BC23-5FE31CFFC717}" type="datetimeFigureOut">
              <a:rPr lang="en-GB"/>
              <a:pPr>
                <a:defRPr/>
              </a:pPr>
              <a:t>05/02/2025</a:t>
            </a:fld>
            <a:endParaRPr lang="en-GB"/>
          </a:p>
        </p:txBody>
      </p:sp>
      <p:sp>
        <p:nvSpPr>
          <p:cNvPr id="4" name="Slide Image Placeholder 3">
            <a:extLst>
              <a:ext uri="{FF2B5EF4-FFF2-40B4-BE49-F238E27FC236}">
                <a16:creationId xmlns:a16="http://schemas.microsoft.com/office/drawing/2014/main" id="{5841531C-58E0-45AD-81E5-3B2CD1B7E246}"/>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FF21DAB4-0884-45A3-AEC2-6243392DFB8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978F6058-21BB-4129-9AD3-FB1B4F2F58F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id="{1111137C-3D34-4EDB-9FDC-1AD8FDB95FBC}"/>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93ED8D39-D211-4F2C-943D-0C758924ACF4}" type="slidenum">
              <a:rPr lang="en-GB"/>
              <a:pPr>
                <a:defRPr/>
              </a:pPr>
              <a:t>‹#›</a:t>
            </a:fld>
            <a:endParaRPr lang="en-GB"/>
          </a:p>
        </p:txBody>
      </p:sp>
    </p:spTree>
    <p:extLst>
      <p:ext uri="{BB962C8B-B14F-4D97-AF65-F5344CB8AC3E}">
        <p14:creationId xmlns:p14="http://schemas.microsoft.com/office/powerpoint/2010/main" val="23187244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Thanks, water, watch</a:t>
            </a:r>
          </a:p>
        </p:txBody>
      </p:sp>
      <p:sp>
        <p:nvSpPr>
          <p:cNvPr id="4" name="Slide Number Placeholder 3"/>
          <p:cNvSpPr>
            <a:spLocks noGrp="1"/>
          </p:cNvSpPr>
          <p:nvPr>
            <p:ph type="sldNum" sz="quarter" idx="5"/>
          </p:nvPr>
        </p:nvSpPr>
        <p:spPr/>
        <p:txBody>
          <a:bodyPr/>
          <a:lstStyle/>
          <a:p>
            <a:pPr>
              <a:defRPr/>
            </a:pPr>
            <a:fld id="{93ED8D39-D211-4F2C-943D-0C758924ACF4}" type="slidenum">
              <a:rPr lang="en-GB" smtClean="0"/>
              <a:pPr>
                <a:defRPr/>
              </a:pPr>
              <a:t>1</a:t>
            </a:fld>
            <a:endParaRPr lang="en-GB"/>
          </a:p>
        </p:txBody>
      </p:sp>
    </p:spTree>
    <p:extLst>
      <p:ext uri="{BB962C8B-B14F-4D97-AF65-F5344CB8AC3E}">
        <p14:creationId xmlns:p14="http://schemas.microsoft.com/office/powerpoint/2010/main" val="3241982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3ED8D39-D211-4F2C-943D-0C758924ACF4}" type="slidenum">
              <a:rPr lang="en-GB" smtClean="0"/>
              <a:pPr>
                <a:defRPr/>
              </a:pPr>
              <a:t>17</a:t>
            </a:fld>
            <a:endParaRPr lang="en-GB"/>
          </a:p>
        </p:txBody>
      </p:sp>
    </p:spTree>
    <p:extLst>
      <p:ext uri="{BB962C8B-B14F-4D97-AF65-F5344CB8AC3E}">
        <p14:creationId xmlns:p14="http://schemas.microsoft.com/office/powerpoint/2010/main" val="2704498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3ED8D39-D211-4F2C-943D-0C758924ACF4}" type="slidenum">
              <a:rPr lang="en-GB" smtClean="0"/>
              <a:pPr>
                <a:defRPr/>
              </a:pPr>
              <a:t>18</a:t>
            </a:fld>
            <a:endParaRPr lang="en-GB"/>
          </a:p>
        </p:txBody>
      </p:sp>
    </p:spTree>
    <p:extLst>
      <p:ext uri="{BB962C8B-B14F-4D97-AF65-F5344CB8AC3E}">
        <p14:creationId xmlns:p14="http://schemas.microsoft.com/office/powerpoint/2010/main" val="988585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3ED8D39-D211-4F2C-943D-0C758924ACF4}" type="slidenum">
              <a:rPr lang="en-GB" smtClean="0"/>
              <a:pPr>
                <a:defRPr/>
              </a:pPr>
              <a:t>19</a:t>
            </a:fld>
            <a:endParaRPr lang="en-GB"/>
          </a:p>
        </p:txBody>
      </p:sp>
    </p:spTree>
    <p:extLst>
      <p:ext uri="{BB962C8B-B14F-4D97-AF65-F5344CB8AC3E}">
        <p14:creationId xmlns:p14="http://schemas.microsoft.com/office/powerpoint/2010/main" val="691106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ea typeface="Aptos"/>
              </a:rPr>
              <a:t>case n. 7953739 CV EXPL 19-33331</a:t>
            </a:r>
            <a:endParaRPr lang="en-GB" dirty="0"/>
          </a:p>
        </p:txBody>
      </p:sp>
      <p:sp>
        <p:nvSpPr>
          <p:cNvPr id="4" name="Slide Number Placeholder 3"/>
          <p:cNvSpPr>
            <a:spLocks noGrp="1"/>
          </p:cNvSpPr>
          <p:nvPr>
            <p:ph type="sldNum" sz="quarter" idx="5"/>
          </p:nvPr>
        </p:nvSpPr>
        <p:spPr/>
        <p:txBody>
          <a:bodyPr/>
          <a:lstStyle/>
          <a:p>
            <a:pPr>
              <a:defRPr/>
            </a:pPr>
            <a:fld id="{93ED8D39-D211-4F2C-943D-0C758924ACF4}" type="slidenum">
              <a:rPr lang="en-GB" smtClean="0"/>
              <a:pPr>
                <a:defRPr/>
              </a:pPr>
              <a:t>20</a:t>
            </a:fld>
            <a:endParaRPr lang="en-GB"/>
          </a:p>
        </p:txBody>
      </p:sp>
    </p:spTree>
    <p:extLst>
      <p:ext uri="{BB962C8B-B14F-4D97-AF65-F5344CB8AC3E}">
        <p14:creationId xmlns:p14="http://schemas.microsoft.com/office/powerpoint/2010/main" val="3843079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3ED8D39-D211-4F2C-943D-0C758924ACF4}" type="slidenum">
              <a:rPr lang="en-GB" smtClean="0"/>
              <a:pPr>
                <a:defRPr/>
              </a:pPr>
              <a:t>21</a:t>
            </a:fld>
            <a:endParaRPr lang="en-GB"/>
          </a:p>
        </p:txBody>
      </p:sp>
    </p:spTree>
    <p:extLst>
      <p:ext uri="{BB962C8B-B14F-4D97-AF65-F5344CB8AC3E}">
        <p14:creationId xmlns:p14="http://schemas.microsoft.com/office/powerpoint/2010/main" val="831330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3ED8D39-D211-4F2C-943D-0C758924ACF4}" type="slidenum">
              <a:rPr lang="en-GB" smtClean="0"/>
              <a:pPr>
                <a:defRPr/>
              </a:pPr>
              <a:t>22</a:t>
            </a:fld>
            <a:endParaRPr lang="en-GB"/>
          </a:p>
        </p:txBody>
      </p:sp>
    </p:spTree>
    <p:extLst>
      <p:ext uri="{BB962C8B-B14F-4D97-AF65-F5344CB8AC3E}">
        <p14:creationId xmlns:p14="http://schemas.microsoft.com/office/powerpoint/2010/main" val="1164449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3ED8D39-D211-4F2C-943D-0C758924ACF4}" type="slidenum">
              <a:rPr lang="en-GB" smtClean="0"/>
              <a:pPr>
                <a:defRPr/>
              </a:pPr>
              <a:t>23</a:t>
            </a:fld>
            <a:endParaRPr lang="en-GB"/>
          </a:p>
        </p:txBody>
      </p:sp>
    </p:spTree>
    <p:extLst>
      <p:ext uri="{BB962C8B-B14F-4D97-AF65-F5344CB8AC3E}">
        <p14:creationId xmlns:p14="http://schemas.microsoft.com/office/powerpoint/2010/main" val="2822336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3E96CB6-0420-4618-96F7-C023571CE7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a:extLst>
              <a:ext uri="{FF2B5EF4-FFF2-40B4-BE49-F238E27FC236}">
                <a16:creationId xmlns:a16="http://schemas.microsoft.com/office/drawing/2014/main" id="{BA90920F-4F44-4E6E-AD74-106344A5F9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792013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3ED8D39-D211-4F2C-943D-0C758924ACF4}" type="slidenum">
              <a:rPr lang="en-GB" smtClean="0"/>
              <a:pPr>
                <a:defRPr/>
              </a:pPr>
              <a:t>3</a:t>
            </a:fld>
            <a:endParaRPr lang="en-GB"/>
          </a:p>
        </p:txBody>
      </p:sp>
    </p:spTree>
    <p:extLst>
      <p:ext uri="{BB962C8B-B14F-4D97-AF65-F5344CB8AC3E}">
        <p14:creationId xmlns:p14="http://schemas.microsoft.com/office/powerpoint/2010/main" val="1367788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3ED8D39-D211-4F2C-943D-0C758924ACF4}" type="slidenum">
              <a:rPr lang="en-GB" smtClean="0"/>
              <a:pPr>
                <a:defRPr/>
              </a:pPr>
              <a:t>6</a:t>
            </a:fld>
            <a:endParaRPr lang="en-GB"/>
          </a:p>
        </p:txBody>
      </p:sp>
    </p:spTree>
    <p:extLst>
      <p:ext uri="{BB962C8B-B14F-4D97-AF65-F5344CB8AC3E}">
        <p14:creationId xmlns:p14="http://schemas.microsoft.com/office/powerpoint/2010/main" val="878923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pPr>
              <a:defRPr/>
            </a:pPr>
            <a:fld id="{93ED8D39-D211-4F2C-943D-0C758924ACF4}" type="slidenum">
              <a:rPr lang="en-GB" smtClean="0"/>
              <a:pPr>
                <a:defRPr/>
              </a:pPr>
              <a:t>7</a:t>
            </a:fld>
            <a:endParaRPr lang="en-GB"/>
          </a:p>
        </p:txBody>
      </p:sp>
    </p:spTree>
    <p:extLst>
      <p:ext uri="{BB962C8B-B14F-4D97-AF65-F5344CB8AC3E}">
        <p14:creationId xmlns:p14="http://schemas.microsoft.com/office/powerpoint/2010/main" val="925659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3ED8D39-D211-4F2C-943D-0C758924ACF4}" type="slidenum">
              <a:rPr lang="en-GB" smtClean="0"/>
              <a:pPr>
                <a:defRPr/>
              </a:pPr>
              <a:t>8</a:t>
            </a:fld>
            <a:endParaRPr lang="en-GB"/>
          </a:p>
        </p:txBody>
      </p:sp>
    </p:spTree>
    <p:extLst>
      <p:ext uri="{BB962C8B-B14F-4D97-AF65-F5344CB8AC3E}">
        <p14:creationId xmlns:p14="http://schemas.microsoft.com/office/powerpoint/2010/main" val="2950305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3ED8D39-D211-4F2C-943D-0C758924ACF4}" type="slidenum">
              <a:rPr lang="en-GB" smtClean="0"/>
              <a:pPr>
                <a:defRPr/>
              </a:pPr>
              <a:t>9</a:t>
            </a:fld>
            <a:endParaRPr lang="en-GB"/>
          </a:p>
        </p:txBody>
      </p:sp>
    </p:spTree>
    <p:extLst>
      <p:ext uri="{BB962C8B-B14F-4D97-AF65-F5344CB8AC3E}">
        <p14:creationId xmlns:p14="http://schemas.microsoft.com/office/powerpoint/2010/main" val="3807070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5"/>
          </p:nvPr>
        </p:nvSpPr>
        <p:spPr/>
        <p:txBody>
          <a:bodyPr/>
          <a:lstStyle/>
          <a:p>
            <a:pPr>
              <a:defRPr/>
            </a:pPr>
            <a:fld id="{93ED8D39-D211-4F2C-943D-0C758924ACF4}" type="slidenum">
              <a:rPr lang="en-GB" smtClean="0"/>
              <a:pPr>
                <a:defRPr/>
              </a:pPr>
              <a:t>13</a:t>
            </a:fld>
            <a:endParaRPr lang="en-GB"/>
          </a:p>
        </p:txBody>
      </p:sp>
    </p:spTree>
    <p:extLst>
      <p:ext uri="{BB962C8B-B14F-4D97-AF65-F5344CB8AC3E}">
        <p14:creationId xmlns:p14="http://schemas.microsoft.com/office/powerpoint/2010/main" val="3195195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dirty="0"/>
          </a:p>
        </p:txBody>
      </p:sp>
      <p:sp>
        <p:nvSpPr>
          <p:cNvPr id="4" name="Slide Number Placeholder 3"/>
          <p:cNvSpPr>
            <a:spLocks noGrp="1"/>
          </p:cNvSpPr>
          <p:nvPr>
            <p:ph type="sldNum" sz="quarter" idx="5"/>
          </p:nvPr>
        </p:nvSpPr>
        <p:spPr/>
        <p:txBody>
          <a:bodyPr/>
          <a:lstStyle/>
          <a:p>
            <a:pPr>
              <a:defRPr/>
            </a:pPr>
            <a:fld id="{93ED8D39-D211-4F2C-943D-0C758924ACF4}" type="slidenum">
              <a:rPr lang="en-GB" smtClean="0"/>
              <a:pPr>
                <a:defRPr/>
              </a:pPr>
              <a:t>15</a:t>
            </a:fld>
            <a:endParaRPr lang="en-GB"/>
          </a:p>
        </p:txBody>
      </p:sp>
    </p:spTree>
    <p:extLst>
      <p:ext uri="{BB962C8B-B14F-4D97-AF65-F5344CB8AC3E}">
        <p14:creationId xmlns:p14="http://schemas.microsoft.com/office/powerpoint/2010/main" val="2867704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u="none" dirty="0"/>
          </a:p>
        </p:txBody>
      </p:sp>
      <p:sp>
        <p:nvSpPr>
          <p:cNvPr id="4" name="Slide Number Placeholder 3"/>
          <p:cNvSpPr>
            <a:spLocks noGrp="1"/>
          </p:cNvSpPr>
          <p:nvPr>
            <p:ph type="sldNum" sz="quarter" idx="5"/>
          </p:nvPr>
        </p:nvSpPr>
        <p:spPr/>
        <p:txBody>
          <a:bodyPr/>
          <a:lstStyle/>
          <a:p>
            <a:pPr>
              <a:defRPr/>
            </a:pPr>
            <a:fld id="{93ED8D39-D211-4F2C-943D-0C758924ACF4}" type="slidenum">
              <a:rPr lang="en-GB" smtClean="0"/>
              <a:pPr>
                <a:defRPr/>
              </a:pPr>
              <a:t>16</a:t>
            </a:fld>
            <a:endParaRPr lang="en-GB"/>
          </a:p>
        </p:txBody>
      </p:sp>
    </p:spTree>
    <p:extLst>
      <p:ext uri="{BB962C8B-B14F-4D97-AF65-F5344CB8AC3E}">
        <p14:creationId xmlns:p14="http://schemas.microsoft.com/office/powerpoint/2010/main" val="2109698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9C74052-321D-4B1E-AF6A-D93EB34C28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67B0117-F4F2-4F03-B183-B9B80A64087D}"/>
              </a:ext>
            </a:extLst>
          </p:cNvPr>
          <p:cNvSpPr>
            <a:spLocks noGrp="1" noChangeArrowheads="1"/>
          </p:cNvSpPr>
          <p:nvPr>
            <p:ph type="ftr" sz="quarter" idx="11"/>
          </p:nvPr>
        </p:nvSpPr>
        <p:spPr>
          <a:ln/>
        </p:spPr>
        <p:txBody>
          <a:bodyPr/>
          <a:lstStyle>
            <a:lvl1pPr>
              <a:defRPr/>
            </a:lvl1pPr>
          </a:lstStyle>
          <a:p>
            <a:pPr>
              <a:defRPr/>
            </a:pPr>
            <a:r>
              <a:rPr lang="nb-NO"/>
              <a:t>Derclaye &amp; Stupfler - 2025</a:t>
            </a:r>
            <a:endParaRPr lang="en-US"/>
          </a:p>
        </p:txBody>
      </p:sp>
      <p:sp>
        <p:nvSpPr>
          <p:cNvPr id="6" name="Rectangle 6">
            <a:extLst>
              <a:ext uri="{FF2B5EF4-FFF2-40B4-BE49-F238E27FC236}">
                <a16:creationId xmlns:a16="http://schemas.microsoft.com/office/drawing/2014/main" id="{E87FA801-4092-4567-9942-1AD04DF7C491}"/>
              </a:ext>
            </a:extLst>
          </p:cNvPr>
          <p:cNvSpPr>
            <a:spLocks noGrp="1" noChangeArrowheads="1"/>
          </p:cNvSpPr>
          <p:nvPr>
            <p:ph type="sldNum" sz="quarter" idx="12"/>
          </p:nvPr>
        </p:nvSpPr>
        <p:spPr>
          <a:ln/>
        </p:spPr>
        <p:txBody>
          <a:bodyPr/>
          <a:lstStyle>
            <a:lvl1pPr>
              <a:defRPr/>
            </a:lvl1pPr>
          </a:lstStyle>
          <a:p>
            <a:pPr>
              <a:defRPr/>
            </a:pPr>
            <a:fld id="{8F6FB1EA-E6CE-4D2A-8123-34017AE99C6D}" type="slidenum">
              <a:rPr lang="en-GB" altLang="en-US"/>
              <a:pPr>
                <a:defRPr/>
              </a:pPr>
              <a:t>‹#›</a:t>
            </a:fld>
            <a:endParaRPr lang="en-GB" altLang="en-US"/>
          </a:p>
        </p:txBody>
      </p:sp>
    </p:spTree>
    <p:extLst>
      <p:ext uri="{BB962C8B-B14F-4D97-AF65-F5344CB8AC3E}">
        <p14:creationId xmlns:p14="http://schemas.microsoft.com/office/powerpoint/2010/main" val="1657195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0ABB533-7C36-46B1-9C95-CA9688F66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B304B71-66C7-4841-81FA-C4818C7BE22D}"/>
              </a:ext>
            </a:extLst>
          </p:cNvPr>
          <p:cNvSpPr>
            <a:spLocks noGrp="1" noChangeArrowheads="1"/>
          </p:cNvSpPr>
          <p:nvPr>
            <p:ph type="ftr" sz="quarter" idx="11"/>
          </p:nvPr>
        </p:nvSpPr>
        <p:spPr>
          <a:ln/>
        </p:spPr>
        <p:txBody>
          <a:bodyPr/>
          <a:lstStyle>
            <a:lvl1pPr>
              <a:defRPr/>
            </a:lvl1pPr>
          </a:lstStyle>
          <a:p>
            <a:pPr>
              <a:defRPr/>
            </a:pPr>
            <a:r>
              <a:rPr lang="nb-NO"/>
              <a:t>Derclaye &amp; Stupfler - 2025</a:t>
            </a:r>
            <a:endParaRPr lang="en-US"/>
          </a:p>
        </p:txBody>
      </p:sp>
      <p:sp>
        <p:nvSpPr>
          <p:cNvPr id="6" name="Rectangle 6">
            <a:extLst>
              <a:ext uri="{FF2B5EF4-FFF2-40B4-BE49-F238E27FC236}">
                <a16:creationId xmlns:a16="http://schemas.microsoft.com/office/drawing/2014/main" id="{A91E1921-8B23-437B-8433-6EEB708EED07}"/>
              </a:ext>
            </a:extLst>
          </p:cNvPr>
          <p:cNvSpPr>
            <a:spLocks noGrp="1" noChangeArrowheads="1"/>
          </p:cNvSpPr>
          <p:nvPr>
            <p:ph type="sldNum" sz="quarter" idx="12"/>
          </p:nvPr>
        </p:nvSpPr>
        <p:spPr>
          <a:ln/>
        </p:spPr>
        <p:txBody>
          <a:bodyPr/>
          <a:lstStyle>
            <a:lvl1pPr>
              <a:defRPr/>
            </a:lvl1pPr>
          </a:lstStyle>
          <a:p>
            <a:pPr>
              <a:defRPr/>
            </a:pPr>
            <a:fld id="{74426C7F-54EE-4668-AF72-6B26760BDF2D}" type="slidenum">
              <a:rPr lang="en-GB" altLang="en-US"/>
              <a:pPr>
                <a:defRPr/>
              </a:pPr>
              <a:t>‹#›</a:t>
            </a:fld>
            <a:endParaRPr lang="en-GB" altLang="en-US"/>
          </a:p>
        </p:txBody>
      </p:sp>
    </p:spTree>
    <p:extLst>
      <p:ext uri="{BB962C8B-B14F-4D97-AF65-F5344CB8AC3E}">
        <p14:creationId xmlns:p14="http://schemas.microsoft.com/office/powerpoint/2010/main" val="3532335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6CB84EE-9019-4EB6-86FA-6F7C5A1E43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CEE31FD-99D8-4C90-91D1-2454BBAD7E06}"/>
              </a:ext>
            </a:extLst>
          </p:cNvPr>
          <p:cNvSpPr>
            <a:spLocks noGrp="1" noChangeArrowheads="1"/>
          </p:cNvSpPr>
          <p:nvPr>
            <p:ph type="ftr" sz="quarter" idx="11"/>
          </p:nvPr>
        </p:nvSpPr>
        <p:spPr>
          <a:ln/>
        </p:spPr>
        <p:txBody>
          <a:bodyPr/>
          <a:lstStyle>
            <a:lvl1pPr>
              <a:defRPr/>
            </a:lvl1pPr>
          </a:lstStyle>
          <a:p>
            <a:pPr>
              <a:defRPr/>
            </a:pPr>
            <a:r>
              <a:rPr lang="nb-NO"/>
              <a:t>Derclaye &amp; Stupfler - 2025</a:t>
            </a:r>
            <a:endParaRPr lang="en-US"/>
          </a:p>
        </p:txBody>
      </p:sp>
      <p:sp>
        <p:nvSpPr>
          <p:cNvPr id="6" name="Rectangle 6">
            <a:extLst>
              <a:ext uri="{FF2B5EF4-FFF2-40B4-BE49-F238E27FC236}">
                <a16:creationId xmlns:a16="http://schemas.microsoft.com/office/drawing/2014/main" id="{1FA7BE2C-8AAF-404B-AD61-3793E99F4812}"/>
              </a:ext>
            </a:extLst>
          </p:cNvPr>
          <p:cNvSpPr>
            <a:spLocks noGrp="1" noChangeArrowheads="1"/>
          </p:cNvSpPr>
          <p:nvPr>
            <p:ph type="sldNum" sz="quarter" idx="12"/>
          </p:nvPr>
        </p:nvSpPr>
        <p:spPr>
          <a:ln/>
        </p:spPr>
        <p:txBody>
          <a:bodyPr/>
          <a:lstStyle>
            <a:lvl1pPr>
              <a:defRPr/>
            </a:lvl1pPr>
          </a:lstStyle>
          <a:p>
            <a:pPr>
              <a:defRPr/>
            </a:pPr>
            <a:fld id="{E21AF463-D01C-47B4-964C-363522E6C54B}" type="slidenum">
              <a:rPr lang="en-GB" altLang="en-US"/>
              <a:pPr>
                <a:defRPr/>
              </a:pPr>
              <a:t>‹#›</a:t>
            </a:fld>
            <a:endParaRPr lang="en-GB" altLang="en-US"/>
          </a:p>
        </p:txBody>
      </p:sp>
    </p:spTree>
    <p:extLst>
      <p:ext uri="{BB962C8B-B14F-4D97-AF65-F5344CB8AC3E}">
        <p14:creationId xmlns:p14="http://schemas.microsoft.com/office/powerpoint/2010/main" val="3166594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09171DD8-B40C-4614-B698-7B9335DB479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A1ED2F8-74B0-419E-9378-0BB4B78C2811}"/>
              </a:ext>
            </a:extLst>
          </p:cNvPr>
          <p:cNvSpPr>
            <a:spLocks noGrp="1" noChangeArrowheads="1"/>
          </p:cNvSpPr>
          <p:nvPr>
            <p:ph type="ftr" sz="quarter" idx="11"/>
          </p:nvPr>
        </p:nvSpPr>
        <p:spPr>
          <a:ln/>
        </p:spPr>
        <p:txBody>
          <a:bodyPr/>
          <a:lstStyle>
            <a:lvl1pPr>
              <a:defRPr/>
            </a:lvl1pPr>
          </a:lstStyle>
          <a:p>
            <a:pPr>
              <a:defRPr/>
            </a:pPr>
            <a:r>
              <a:rPr lang="nb-NO"/>
              <a:t>Derclaye &amp; Stupfler - 2025</a:t>
            </a:r>
            <a:endParaRPr lang="en-US"/>
          </a:p>
        </p:txBody>
      </p:sp>
      <p:sp>
        <p:nvSpPr>
          <p:cNvPr id="5" name="Rectangle 6">
            <a:extLst>
              <a:ext uri="{FF2B5EF4-FFF2-40B4-BE49-F238E27FC236}">
                <a16:creationId xmlns:a16="http://schemas.microsoft.com/office/drawing/2014/main" id="{8873F726-13A3-4ABC-963A-297E033D2FBB}"/>
              </a:ext>
            </a:extLst>
          </p:cNvPr>
          <p:cNvSpPr>
            <a:spLocks noGrp="1" noChangeArrowheads="1"/>
          </p:cNvSpPr>
          <p:nvPr>
            <p:ph type="sldNum" sz="quarter" idx="12"/>
          </p:nvPr>
        </p:nvSpPr>
        <p:spPr>
          <a:ln/>
        </p:spPr>
        <p:txBody>
          <a:bodyPr/>
          <a:lstStyle>
            <a:lvl1pPr>
              <a:defRPr/>
            </a:lvl1pPr>
          </a:lstStyle>
          <a:p>
            <a:pPr>
              <a:defRPr/>
            </a:pPr>
            <a:fld id="{DE82A30A-9846-40B8-B998-2155F04B9375}" type="slidenum">
              <a:rPr lang="en-GB" altLang="en-US"/>
              <a:pPr>
                <a:defRPr/>
              </a:pPr>
              <a:t>‹#›</a:t>
            </a:fld>
            <a:endParaRPr lang="en-GB" altLang="en-US"/>
          </a:p>
        </p:txBody>
      </p:sp>
    </p:spTree>
    <p:extLst>
      <p:ext uri="{BB962C8B-B14F-4D97-AF65-F5344CB8AC3E}">
        <p14:creationId xmlns:p14="http://schemas.microsoft.com/office/powerpoint/2010/main" val="5348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FA7C28C-3AAC-4BC9-9F85-AC06B8668B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135E060-53DF-4880-9EF4-AAB5C9CB6875}"/>
              </a:ext>
            </a:extLst>
          </p:cNvPr>
          <p:cNvSpPr>
            <a:spLocks noGrp="1" noChangeArrowheads="1"/>
          </p:cNvSpPr>
          <p:nvPr>
            <p:ph type="ftr" sz="quarter" idx="11"/>
          </p:nvPr>
        </p:nvSpPr>
        <p:spPr>
          <a:ln/>
        </p:spPr>
        <p:txBody>
          <a:bodyPr/>
          <a:lstStyle>
            <a:lvl1pPr>
              <a:defRPr/>
            </a:lvl1pPr>
          </a:lstStyle>
          <a:p>
            <a:pPr>
              <a:defRPr/>
            </a:pPr>
            <a:r>
              <a:rPr lang="nb-NO"/>
              <a:t>Derclaye &amp; Stupfler - 2025</a:t>
            </a:r>
            <a:endParaRPr lang="en-US"/>
          </a:p>
        </p:txBody>
      </p:sp>
      <p:sp>
        <p:nvSpPr>
          <p:cNvPr id="6" name="Rectangle 6">
            <a:extLst>
              <a:ext uri="{FF2B5EF4-FFF2-40B4-BE49-F238E27FC236}">
                <a16:creationId xmlns:a16="http://schemas.microsoft.com/office/drawing/2014/main" id="{97484812-2A4A-4C36-AC0F-C0EA6DC44B5A}"/>
              </a:ext>
            </a:extLst>
          </p:cNvPr>
          <p:cNvSpPr>
            <a:spLocks noGrp="1" noChangeArrowheads="1"/>
          </p:cNvSpPr>
          <p:nvPr>
            <p:ph type="sldNum" sz="quarter" idx="12"/>
          </p:nvPr>
        </p:nvSpPr>
        <p:spPr>
          <a:ln/>
        </p:spPr>
        <p:txBody>
          <a:bodyPr/>
          <a:lstStyle>
            <a:lvl1pPr>
              <a:defRPr/>
            </a:lvl1pPr>
          </a:lstStyle>
          <a:p>
            <a:pPr>
              <a:defRPr/>
            </a:pPr>
            <a:fld id="{B896E9C3-6FFE-41AE-B541-C86A71EBE145}" type="slidenum">
              <a:rPr lang="en-GB" altLang="en-US"/>
              <a:pPr>
                <a:defRPr/>
              </a:pPr>
              <a:t>‹#›</a:t>
            </a:fld>
            <a:endParaRPr lang="en-GB" altLang="en-US"/>
          </a:p>
        </p:txBody>
      </p:sp>
    </p:spTree>
    <p:extLst>
      <p:ext uri="{BB962C8B-B14F-4D97-AF65-F5344CB8AC3E}">
        <p14:creationId xmlns:p14="http://schemas.microsoft.com/office/powerpoint/2010/main" val="2314281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97B5EEE-B001-4775-B264-E9931E93CEA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BA82EB1-17BC-4E46-A8BF-D0DB7B5CC107}"/>
              </a:ext>
            </a:extLst>
          </p:cNvPr>
          <p:cNvSpPr>
            <a:spLocks noGrp="1" noChangeArrowheads="1"/>
          </p:cNvSpPr>
          <p:nvPr>
            <p:ph type="ftr" sz="quarter" idx="11"/>
          </p:nvPr>
        </p:nvSpPr>
        <p:spPr>
          <a:ln/>
        </p:spPr>
        <p:txBody>
          <a:bodyPr/>
          <a:lstStyle>
            <a:lvl1pPr>
              <a:defRPr/>
            </a:lvl1pPr>
          </a:lstStyle>
          <a:p>
            <a:pPr>
              <a:defRPr/>
            </a:pPr>
            <a:r>
              <a:rPr lang="nb-NO"/>
              <a:t>Derclaye &amp; Stupfler - 2025</a:t>
            </a:r>
            <a:endParaRPr lang="en-US"/>
          </a:p>
        </p:txBody>
      </p:sp>
      <p:sp>
        <p:nvSpPr>
          <p:cNvPr id="6" name="Rectangle 6">
            <a:extLst>
              <a:ext uri="{FF2B5EF4-FFF2-40B4-BE49-F238E27FC236}">
                <a16:creationId xmlns:a16="http://schemas.microsoft.com/office/drawing/2014/main" id="{C23ECCFA-F9EC-42DE-BA89-924AAE7B9528}"/>
              </a:ext>
            </a:extLst>
          </p:cNvPr>
          <p:cNvSpPr>
            <a:spLocks noGrp="1" noChangeArrowheads="1"/>
          </p:cNvSpPr>
          <p:nvPr>
            <p:ph type="sldNum" sz="quarter" idx="12"/>
          </p:nvPr>
        </p:nvSpPr>
        <p:spPr>
          <a:ln/>
        </p:spPr>
        <p:txBody>
          <a:bodyPr/>
          <a:lstStyle>
            <a:lvl1pPr>
              <a:defRPr/>
            </a:lvl1pPr>
          </a:lstStyle>
          <a:p>
            <a:pPr>
              <a:defRPr/>
            </a:pPr>
            <a:fld id="{70169706-51CB-40BD-806A-080F88A471D4}" type="slidenum">
              <a:rPr lang="en-GB" altLang="en-US"/>
              <a:pPr>
                <a:defRPr/>
              </a:pPr>
              <a:t>‹#›</a:t>
            </a:fld>
            <a:endParaRPr lang="en-GB" altLang="en-US"/>
          </a:p>
        </p:txBody>
      </p:sp>
    </p:spTree>
    <p:extLst>
      <p:ext uri="{BB962C8B-B14F-4D97-AF65-F5344CB8AC3E}">
        <p14:creationId xmlns:p14="http://schemas.microsoft.com/office/powerpoint/2010/main" val="3712768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04F5F65-7942-4315-9C0A-BC5C45003AD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3437DE4-2399-4CE7-944C-FF649D5933BD}"/>
              </a:ext>
            </a:extLst>
          </p:cNvPr>
          <p:cNvSpPr>
            <a:spLocks noGrp="1" noChangeArrowheads="1"/>
          </p:cNvSpPr>
          <p:nvPr>
            <p:ph type="ftr" sz="quarter" idx="11"/>
          </p:nvPr>
        </p:nvSpPr>
        <p:spPr>
          <a:ln/>
        </p:spPr>
        <p:txBody>
          <a:bodyPr/>
          <a:lstStyle>
            <a:lvl1pPr>
              <a:defRPr/>
            </a:lvl1pPr>
          </a:lstStyle>
          <a:p>
            <a:pPr>
              <a:defRPr/>
            </a:pPr>
            <a:r>
              <a:rPr lang="nb-NO"/>
              <a:t>Derclaye &amp; Stupfler - 2025</a:t>
            </a:r>
            <a:endParaRPr lang="en-US"/>
          </a:p>
        </p:txBody>
      </p:sp>
      <p:sp>
        <p:nvSpPr>
          <p:cNvPr id="7" name="Rectangle 6">
            <a:extLst>
              <a:ext uri="{FF2B5EF4-FFF2-40B4-BE49-F238E27FC236}">
                <a16:creationId xmlns:a16="http://schemas.microsoft.com/office/drawing/2014/main" id="{18412988-A14E-45B7-9665-F94180D37036}"/>
              </a:ext>
            </a:extLst>
          </p:cNvPr>
          <p:cNvSpPr>
            <a:spLocks noGrp="1" noChangeArrowheads="1"/>
          </p:cNvSpPr>
          <p:nvPr>
            <p:ph type="sldNum" sz="quarter" idx="12"/>
          </p:nvPr>
        </p:nvSpPr>
        <p:spPr>
          <a:ln/>
        </p:spPr>
        <p:txBody>
          <a:bodyPr/>
          <a:lstStyle>
            <a:lvl1pPr>
              <a:defRPr/>
            </a:lvl1pPr>
          </a:lstStyle>
          <a:p>
            <a:pPr>
              <a:defRPr/>
            </a:pPr>
            <a:fld id="{E6FDFADA-C196-4FD0-85FB-693590EFEBB9}" type="slidenum">
              <a:rPr lang="en-GB" altLang="en-US"/>
              <a:pPr>
                <a:defRPr/>
              </a:pPr>
              <a:t>‹#›</a:t>
            </a:fld>
            <a:endParaRPr lang="en-GB" altLang="en-US"/>
          </a:p>
        </p:txBody>
      </p:sp>
    </p:spTree>
    <p:extLst>
      <p:ext uri="{BB962C8B-B14F-4D97-AF65-F5344CB8AC3E}">
        <p14:creationId xmlns:p14="http://schemas.microsoft.com/office/powerpoint/2010/main" val="1889014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3C3B617-BC2F-44CC-8613-9079CC63A61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B746564-0E3F-467E-A4F3-7A7D97598951}"/>
              </a:ext>
            </a:extLst>
          </p:cNvPr>
          <p:cNvSpPr>
            <a:spLocks noGrp="1" noChangeArrowheads="1"/>
          </p:cNvSpPr>
          <p:nvPr>
            <p:ph type="ftr" sz="quarter" idx="11"/>
          </p:nvPr>
        </p:nvSpPr>
        <p:spPr>
          <a:ln/>
        </p:spPr>
        <p:txBody>
          <a:bodyPr/>
          <a:lstStyle>
            <a:lvl1pPr>
              <a:defRPr/>
            </a:lvl1pPr>
          </a:lstStyle>
          <a:p>
            <a:pPr>
              <a:defRPr/>
            </a:pPr>
            <a:r>
              <a:rPr lang="nb-NO"/>
              <a:t>Derclaye &amp; Stupfler - 2025</a:t>
            </a:r>
            <a:endParaRPr lang="en-US"/>
          </a:p>
        </p:txBody>
      </p:sp>
      <p:sp>
        <p:nvSpPr>
          <p:cNvPr id="9" name="Rectangle 6">
            <a:extLst>
              <a:ext uri="{FF2B5EF4-FFF2-40B4-BE49-F238E27FC236}">
                <a16:creationId xmlns:a16="http://schemas.microsoft.com/office/drawing/2014/main" id="{A64BF53D-5641-41A0-96B2-1ADF2D31D8E5}"/>
              </a:ext>
            </a:extLst>
          </p:cNvPr>
          <p:cNvSpPr>
            <a:spLocks noGrp="1" noChangeArrowheads="1"/>
          </p:cNvSpPr>
          <p:nvPr>
            <p:ph type="sldNum" sz="quarter" idx="12"/>
          </p:nvPr>
        </p:nvSpPr>
        <p:spPr>
          <a:ln/>
        </p:spPr>
        <p:txBody>
          <a:bodyPr/>
          <a:lstStyle>
            <a:lvl1pPr>
              <a:defRPr/>
            </a:lvl1pPr>
          </a:lstStyle>
          <a:p>
            <a:pPr>
              <a:defRPr/>
            </a:pPr>
            <a:fld id="{9F578249-D0E3-4089-9801-C8B2B3303C34}" type="slidenum">
              <a:rPr lang="en-GB" altLang="en-US"/>
              <a:pPr>
                <a:defRPr/>
              </a:pPr>
              <a:t>‹#›</a:t>
            </a:fld>
            <a:endParaRPr lang="en-GB" altLang="en-US"/>
          </a:p>
        </p:txBody>
      </p:sp>
    </p:spTree>
    <p:extLst>
      <p:ext uri="{BB962C8B-B14F-4D97-AF65-F5344CB8AC3E}">
        <p14:creationId xmlns:p14="http://schemas.microsoft.com/office/powerpoint/2010/main" val="1058225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7E99D68-94E3-46F0-B4E5-7E029838A92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6800DE0-6004-424A-9E8A-AD137B5D729C}"/>
              </a:ext>
            </a:extLst>
          </p:cNvPr>
          <p:cNvSpPr>
            <a:spLocks noGrp="1" noChangeArrowheads="1"/>
          </p:cNvSpPr>
          <p:nvPr>
            <p:ph type="ftr" sz="quarter" idx="11"/>
          </p:nvPr>
        </p:nvSpPr>
        <p:spPr>
          <a:ln/>
        </p:spPr>
        <p:txBody>
          <a:bodyPr/>
          <a:lstStyle>
            <a:lvl1pPr>
              <a:defRPr/>
            </a:lvl1pPr>
          </a:lstStyle>
          <a:p>
            <a:pPr>
              <a:defRPr/>
            </a:pPr>
            <a:r>
              <a:rPr lang="nb-NO"/>
              <a:t>Derclaye &amp; Stupfler - 2025</a:t>
            </a:r>
            <a:endParaRPr lang="en-US"/>
          </a:p>
        </p:txBody>
      </p:sp>
      <p:sp>
        <p:nvSpPr>
          <p:cNvPr id="5" name="Rectangle 6">
            <a:extLst>
              <a:ext uri="{FF2B5EF4-FFF2-40B4-BE49-F238E27FC236}">
                <a16:creationId xmlns:a16="http://schemas.microsoft.com/office/drawing/2014/main" id="{06DAF3C2-20B0-4328-9C46-833CC4666F24}"/>
              </a:ext>
            </a:extLst>
          </p:cNvPr>
          <p:cNvSpPr>
            <a:spLocks noGrp="1" noChangeArrowheads="1"/>
          </p:cNvSpPr>
          <p:nvPr>
            <p:ph type="sldNum" sz="quarter" idx="12"/>
          </p:nvPr>
        </p:nvSpPr>
        <p:spPr>
          <a:ln/>
        </p:spPr>
        <p:txBody>
          <a:bodyPr/>
          <a:lstStyle>
            <a:lvl1pPr>
              <a:defRPr/>
            </a:lvl1pPr>
          </a:lstStyle>
          <a:p>
            <a:pPr>
              <a:defRPr/>
            </a:pPr>
            <a:fld id="{F8865F7B-D2DA-4270-B7A8-1647AFF0F2A7}" type="slidenum">
              <a:rPr lang="en-GB" altLang="en-US"/>
              <a:pPr>
                <a:defRPr/>
              </a:pPr>
              <a:t>‹#›</a:t>
            </a:fld>
            <a:endParaRPr lang="en-GB" altLang="en-US"/>
          </a:p>
        </p:txBody>
      </p:sp>
    </p:spTree>
    <p:extLst>
      <p:ext uri="{BB962C8B-B14F-4D97-AF65-F5344CB8AC3E}">
        <p14:creationId xmlns:p14="http://schemas.microsoft.com/office/powerpoint/2010/main" val="1479392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C373D72-DBB4-4A39-AB58-C1795A00F15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46749FA-C859-4C8A-9876-1489EA98DB31}"/>
              </a:ext>
            </a:extLst>
          </p:cNvPr>
          <p:cNvSpPr>
            <a:spLocks noGrp="1" noChangeArrowheads="1"/>
          </p:cNvSpPr>
          <p:nvPr>
            <p:ph type="ftr" sz="quarter" idx="11"/>
          </p:nvPr>
        </p:nvSpPr>
        <p:spPr>
          <a:ln/>
        </p:spPr>
        <p:txBody>
          <a:bodyPr/>
          <a:lstStyle>
            <a:lvl1pPr>
              <a:defRPr/>
            </a:lvl1pPr>
          </a:lstStyle>
          <a:p>
            <a:pPr>
              <a:defRPr/>
            </a:pPr>
            <a:r>
              <a:rPr lang="nb-NO"/>
              <a:t>Derclaye &amp; Stupfler - 2025</a:t>
            </a:r>
            <a:endParaRPr lang="en-US"/>
          </a:p>
        </p:txBody>
      </p:sp>
      <p:sp>
        <p:nvSpPr>
          <p:cNvPr id="4" name="Rectangle 6">
            <a:extLst>
              <a:ext uri="{FF2B5EF4-FFF2-40B4-BE49-F238E27FC236}">
                <a16:creationId xmlns:a16="http://schemas.microsoft.com/office/drawing/2014/main" id="{ABA167A2-A3BB-4CEB-B46D-894E92337490}"/>
              </a:ext>
            </a:extLst>
          </p:cNvPr>
          <p:cNvSpPr>
            <a:spLocks noGrp="1" noChangeArrowheads="1"/>
          </p:cNvSpPr>
          <p:nvPr>
            <p:ph type="sldNum" sz="quarter" idx="12"/>
          </p:nvPr>
        </p:nvSpPr>
        <p:spPr>
          <a:ln/>
        </p:spPr>
        <p:txBody>
          <a:bodyPr/>
          <a:lstStyle>
            <a:lvl1pPr>
              <a:defRPr/>
            </a:lvl1pPr>
          </a:lstStyle>
          <a:p>
            <a:pPr>
              <a:defRPr/>
            </a:pPr>
            <a:fld id="{174C533E-8A53-436C-B7DF-F7EF3FA07865}" type="slidenum">
              <a:rPr lang="en-GB" altLang="en-US"/>
              <a:pPr>
                <a:defRPr/>
              </a:pPr>
              <a:t>‹#›</a:t>
            </a:fld>
            <a:endParaRPr lang="en-GB" altLang="en-US"/>
          </a:p>
        </p:txBody>
      </p:sp>
    </p:spTree>
    <p:extLst>
      <p:ext uri="{BB962C8B-B14F-4D97-AF65-F5344CB8AC3E}">
        <p14:creationId xmlns:p14="http://schemas.microsoft.com/office/powerpoint/2010/main" val="13770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41B9B1D-8AE6-434B-A69C-A82BC1F3B6F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C680669-DAAF-401F-BEAA-845677782D27}"/>
              </a:ext>
            </a:extLst>
          </p:cNvPr>
          <p:cNvSpPr>
            <a:spLocks noGrp="1" noChangeArrowheads="1"/>
          </p:cNvSpPr>
          <p:nvPr>
            <p:ph type="ftr" sz="quarter" idx="11"/>
          </p:nvPr>
        </p:nvSpPr>
        <p:spPr>
          <a:ln/>
        </p:spPr>
        <p:txBody>
          <a:bodyPr/>
          <a:lstStyle>
            <a:lvl1pPr>
              <a:defRPr/>
            </a:lvl1pPr>
          </a:lstStyle>
          <a:p>
            <a:pPr>
              <a:defRPr/>
            </a:pPr>
            <a:r>
              <a:rPr lang="nb-NO"/>
              <a:t>Derclaye &amp; Stupfler - 2025</a:t>
            </a:r>
            <a:endParaRPr lang="en-US"/>
          </a:p>
        </p:txBody>
      </p:sp>
      <p:sp>
        <p:nvSpPr>
          <p:cNvPr id="7" name="Rectangle 6">
            <a:extLst>
              <a:ext uri="{FF2B5EF4-FFF2-40B4-BE49-F238E27FC236}">
                <a16:creationId xmlns:a16="http://schemas.microsoft.com/office/drawing/2014/main" id="{43A6B371-BB0A-4D74-A1B9-44CEA235091E}"/>
              </a:ext>
            </a:extLst>
          </p:cNvPr>
          <p:cNvSpPr>
            <a:spLocks noGrp="1" noChangeArrowheads="1"/>
          </p:cNvSpPr>
          <p:nvPr>
            <p:ph type="sldNum" sz="quarter" idx="12"/>
          </p:nvPr>
        </p:nvSpPr>
        <p:spPr>
          <a:ln/>
        </p:spPr>
        <p:txBody>
          <a:bodyPr/>
          <a:lstStyle>
            <a:lvl1pPr>
              <a:defRPr/>
            </a:lvl1pPr>
          </a:lstStyle>
          <a:p>
            <a:pPr>
              <a:defRPr/>
            </a:pPr>
            <a:fld id="{BB08C88D-D31C-4F57-A0F6-C73408BD3C47}" type="slidenum">
              <a:rPr lang="en-GB" altLang="en-US"/>
              <a:pPr>
                <a:defRPr/>
              </a:pPr>
              <a:t>‹#›</a:t>
            </a:fld>
            <a:endParaRPr lang="en-GB" altLang="en-US"/>
          </a:p>
        </p:txBody>
      </p:sp>
    </p:spTree>
    <p:extLst>
      <p:ext uri="{BB962C8B-B14F-4D97-AF65-F5344CB8AC3E}">
        <p14:creationId xmlns:p14="http://schemas.microsoft.com/office/powerpoint/2010/main" val="1606903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B214E7C-EFD9-4D9C-9FBA-E523A787586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EA9B717-C5E7-48D7-9FF0-7DCF93D8C440}"/>
              </a:ext>
            </a:extLst>
          </p:cNvPr>
          <p:cNvSpPr>
            <a:spLocks noGrp="1" noChangeArrowheads="1"/>
          </p:cNvSpPr>
          <p:nvPr>
            <p:ph type="ftr" sz="quarter" idx="11"/>
          </p:nvPr>
        </p:nvSpPr>
        <p:spPr>
          <a:ln/>
        </p:spPr>
        <p:txBody>
          <a:bodyPr/>
          <a:lstStyle>
            <a:lvl1pPr>
              <a:defRPr/>
            </a:lvl1pPr>
          </a:lstStyle>
          <a:p>
            <a:pPr>
              <a:defRPr/>
            </a:pPr>
            <a:r>
              <a:rPr lang="nb-NO"/>
              <a:t>Derclaye &amp; Stupfler - 2025</a:t>
            </a:r>
            <a:endParaRPr lang="en-US"/>
          </a:p>
        </p:txBody>
      </p:sp>
      <p:sp>
        <p:nvSpPr>
          <p:cNvPr id="7" name="Rectangle 6">
            <a:extLst>
              <a:ext uri="{FF2B5EF4-FFF2-40B4-BE49-F238E27FC236}">
                <a16:creationId xmlns:a16="http://schemas.microsoft.com/office/drawing/2014/main" id="{4DCF8BA2-3B0B-4159-804E-A5B2B3C71B4A}"/>
              </a:ext>
            </a:extLst>
          </p:cNvPr>
          <p:cNvSpPr>
            <a:spLocks noGrp="1" noChangeArrowheads="1"/>
          </p:cNvSpPr>
          <p:nvPr>
            <p:ph type="sldNum" sz="quarter" idx="12"/>
          </p:nvPr>
        </p:nvSpPr>
        <p:spPr>
          <a:ln/>
        </p:spPr>
        <p:txBody>
          <a:bodyPr/>
          <a:lstStyle>
            <a:lvl1pPr>
              <a:defRPr/>
            </a:lvl1pPr>
          </a:lstStyle>
          <a:p>
            <a:pPr>
              <a:defRPr/>
            </a:pPr>
            <a:fld id="{59860924-EC80-4E0E-A4C7-C8287F8AA782}" type="slidenum">
              <a:rPr lang="en-GB" altLang="en-US"/>
              <a:pPr>
                <a:defRPr/>
              </a:pPr>
              <a:t>‹#›</a:t>
            </a:fld>
            <a:endParaRPr lang="en-GB" altLang="en-US"/>
          </a:p>
        </p:txBody>
      </p:sp>
    </p:spTree>
    <p:extLst>
      <p:ext uri="{BB962C8B-B14F-4D97-AF65-F5344CB8AC3E}">
        <p14:creationId xmlns:p14="http://schemas.microsoft.com/office/powerpoint/2010/main" val="3710484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1F08957-BB25-4224-8D45-CF67D650CD6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D365B9AF-7854-4FE2-9952-12C4D436F6E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D27EADFD-178C-4CFE-B2A9-0600994FED0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397AFCBA-333A-4D17-8213-D8C04B01EB7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r>
              <a:rPr lang="nb-NO"/>
              <a:t>Derclaye &amp; Stupfler - 2025</a:t>
            </a:r>
            <a:endParaRPr lang="en-US"/>
          </a:p>
        </p:txBody>
      </p:sp>
      <p:sp>
        <p:nvSpPr>
          <p:cNvPr id="1030" name="Rectangle 6">
            <a:extLst>
              <a:ext uri="{FF2B5EF4-FFF2-40B4-BE49-F238E27FC236}">
                <a16:creationId xmlns:a16="http://schemas.microsoft.com/office/drawing/2014/main" id="{A36694FB-20DB-434B-B742-07B32D70407C}"/>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22F4796-A97F-420B-9A68-4324745783E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hyperlink" Target="https://papers.ssrn.com/sol3/papers.cfm?abstract_id=4373828" TargetMode="External"/><Relationship Id="rId2" Type="http://schemas.openxmlformats.org/officeDocument/2006/relationships/hyperlink" Target="https://emea01.safelinks.protection.outlook.com/?url=https%3A%2F%2Facademic.oup.com%2Fgrurint%2Fadvance-article%2Fdoi%2F10.1093%2Fgrurint%2Fikae036%2F7635101%3Futm_source%3Dauthortollfreelink%26utm_campaign%3Dgrurint%26utm_medium%3Demail%26guestAccessKey%3D85d90fdb-e148-4630-bfa5-a7303fa6e3a2&amp;data=05%7C02%7C%7Cdd4b2d0ecf47485c6c2108dce906a652%7C84df9e7fe9f640afb435aaaaaaaaaaaa%7C1%7C0%7C638641461989830092%7CUnknown%7CTWFpbGZsb3d8eyJWIjoiMC4wLjAwMDAiLCJQIjoiV2luMzIiLCJBTiI6Ik1haWwiLCJXVCI6Mn0%3D%7C0%7C%7C%7C&amp;sdata=%2BCSrj0LUZ%2BTaeJqcpjFHjaBeznJdBJutaSOo8zd2NgA%3D&amp;reserved=0" TargetMode="External"/><Relationship Id="rId1" Type="http://schemas.openxmlformats.org/officeDocument/2006/relationships/slideLayout" Target="../slideLayouts/slideLayout2.xml"/><Relationship Id="rId6" Type="http://schemas.openxmlformats.org/officeDocument/2006/relationships/hyperlink" Target="https://www.bloomsbury.com/uk/eu-copyright-law-harmonisation-9781509974863/" TargetMode="External"/><Relationship Id="rId5" Type="http://schemas.openxmlformats.org/officeDocument/2006/relationships/hyperlink" Target="https://www.law.kuleuven.be/citip/en/citip-conferences/ecs/ecs-2023/presentations/ecs-2023-estelle-derclaye.pdf" TargetMode="External"/><Relationship Id="rId4" Type="http://schemas.openxmlformats.org/officeDocument/2006/relationships/hyperlink" Target="https://papers.ssrn.com/sol3/papers.cfm?abstract_id=4300926"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s://www.nottingham.ac.uk/law/people/estelle.derclaye" TargetMode="External"/><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mailto:gilles.stupfler@univ-angers.fr" TargetMode="External"/><Relationship Id="rId5" Type="http://schemas.openxmlformats.org/officeDocument/2006/relationships/hyperlink" Target="https://math.univ-angers.fr/~stupfler/" TargetMode="External"/><Relationship Id="rId4" Type="http://schemas.openxmlformats.org/officeDocument/2006/relationships/hyperlink" Target="mailto:Estelle.derclaye@nottingham.ac.uk" TargetMode="External"/><Relationship Id="rId9" Type="http://schemas.openxmlformats.org/officeDocument/2006/relationships/hyperlink" Target="https://commons.wikimedia.org/wiki/User:Ziko-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93C80C2-D3A1-420A-A20D-30A5391DB517}"/>
              </a:ext>
            </a:extLst>
          </p:cNvPr>
          <p:cNvSpPr>
            <a:spLocks noGrp="1" noChangeArrowheads="1"/>
          </p:cNvSpPr>
          <p:nvPr>
            <p:ph type="ctrTitle"/>
          </p:nvPr>
        </p:nvSpPr>
        <p:spPr>
          <a:xfrm>
            <a:off x="36512" y="3356992"/>
            <a:ext cx="9144000" cy="1944216"/>
          </a:xfrm>
        </p:spPr>
        <p:txBody>
          <a:bodyPr/>
          <a:lstStyle/>
          <a:p>
            <a:pPr eaLnBrk="1" hangingPunct="1"/>
            <a:r>
              <a:rPr lang="en-US" b="1" i="0" u="none" strike="noStrike" baseline="0" dirty="0">
                <a:solidFill>
                  <a:srgbClr val="000000"/>
                </a:solidFill>
              </a:rPr>
              <a:t>EU copyright harmonization: </a:t>
            </a:r>
            <a:br>
              <a:rPr lang="en-US" b="1" dirty="0">
                <a:solidFill>
                  <a:srgbClr val="000000"/>
                </a:solidFill>
              </a:rPr>
            </a:br>
            <a:r>
              <a:rPr lang="en-US" b="1" dirty="0">
                <a:solidFill>
                  <a:srgbClr val="000000"/>
                </a:solidFill>
              </a:rPr>
              <a:t>An e</a:t>
            </a:r>
            <a:r>
              <a:rPr lang="en-US" b="1" i="0" u="none" strike="noStrike" baseline="0" dirty="0">
                <a:solidFill>
                  <a:srgbClr val="000000"/>
                </a:solidFill>
              </a:rPr>
              <a:t>mpirical analysis of Dutch courts decisions</a:t>
            </a:r>
            <a:br>
              <a:rPr lang="en-US" b="1" i="0" u="none" strike="noStrike" baseline="0" dirty="0">
                <a:solidFill>
                  <a:srgbClr val="000000"/>
                </a:solidFill>
              </a:rPr>
            </a:br>
            <a:endParaRPr lang="en-GB" altLang="en-US" sz="7200" b="1" i="1" dirty="0">
              <a:solidFill>
                <a:schemeClr val="tx1"/>
              </a:solidFill>
            </a:endParaRPr>
          </a:p>
        </p:txBody>
      </p:sp>
      <p:sp>
        <p:nvSpPr>
          <p:cNvPr id="3075" name="Rectangle 3">
            <a:extLst>
              <a:ext uri="{FF2B5EF4-FFF2-40B4-BE49-F238E27FC236}">
                <a16:creationId xmlns:a16="http://schemas.microsoft.com/office/drawing/2014/main" id="{C9D19732-B1FD-40EB-B807-2C7FF16CFA7E}"/>
              </a:ext>
            </a:extLst>
          </p:cNvPr>
          <p:cNvSpPr>
            <a:spLocks noGrp="1" noChangeArrowheads="1"/>
          </p:cNvSpPr>
          <p:nvPr>
            <p:ph type="subTitle" idx="1"/>
          </p:nvPr>
        </p:nvSpPr>
        <p:spPr>
          <a:xfrm>
            <a:off x="1371600" y="5132784"/>
            <a:ext cx="6656784" cy="1752600"/>
          </a:xfrm>
        </p:spPr>
        <p:txBody>
          <a:bodyPr/>
          <a:lstStyle/>
          <a:p>
            <a:pPr eaLnBrk="1" hangingPunct="1">
              <a:lnSpc>
                <a:spcPct val="90000"/>
              </a:lnSpc>
            </a:pPr>
            <a:r>
              <a:rPr lang="en-GB" altLang="en-US" sz="2400" b="1" dirty="0"/>
              <a:t>Prof. Estelle </a:t>
            </a:r>
            <a:r>
              <a:rPr lang="en-GB" altLang="en-US" sz="2400" b="1" dirty="0" err="1"/>
              <a:t>Derclaye</a:t>
            </a:r>
            <a:endParaRPr lang="en-GB" altLang="en-US" sz="2400" b="1" dirty="0"/>
          </a:p>
          <a:p>
            <a:pPr eaLnBrk="1" hangingPunct="1">
              <a:lnSpc>
                <a:spcPct val="90000"/>
              </a:lnSpc>
            </a:pPr>
            <a:r>
              <a:rPr lang="en-GB" altLang="en-US" sz="2400" dirty="0"/>
              <a:t>University of Nottingham</a:t>
            </a:r>
          </a:p>
          <a:p>
            <a:pPr eaLnBrk="1" hangingPunct="1">
              <a:lnSpc>
                <a:spcPct val="90000"/>
              </a:lnSpc>
            </a:pPr>
            <a:endParaRPr lang="en-GB" altLang="en-US" sz="2400" dirty="0"/>
          </a:p>
          <a:p>
            <a:pPr eaLnBrk="1" hangingPunct="1">
              <a:lnSpc>
                <a:spcPct val="90000"/>
              </a:lnSpc>
            </a:pPr>
            <a:r>
              <a:rPr lang="en-GB" sz="2000" dirty="0">
                <a:solidFill>
                  <a:srgbClr val="000000"/>
                </a:solidFill>
                <a:latin typeface="+mj-lt"/>
                <a:ea typeface="Calibri" panose="020F0502020204030204" pitchFamily="34" charset="0"/>
              </a:rPr>
              <a:t>7 February 2025</a:t>
            </a:r>
            <a:endParaRPr lang="en-GB" sz="2000" dirty="0">
              <a:solidFill>
                <a:srgbClr val="000000"/>
              </a:solidFill>
              <a:effectLst/>
              <a:latin typeface="+mj-lt"/>
              <a:ea typeface="Calibri" panose="020F0502020204030204" pitchFamily="34" charset="0"/>
            </a:endParaRPr>
          </a:p>
        </p:txBody>
      </p:sp>
      <p:pic>
        <p:nvPicPr>
          <p:cNvPr id="8" name="Picture 7">
            <a:extLst>
              <a:ext uri="{FF2B5EF4-FFF2-40B4-BE49-F238E27FC236}">
                <a16:creationId xmlns:a16="http://schemas.microsoft.com/office/drawing/2014/main" id="{02E06F72-905F-0FB6-C1E1-B0590DF236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84" y="-27384"/>
            <a:ext cx="8277287" cy="2593550"/>
          </a:xfrm>
          <a:prstGeom prst="rect">
            <a:avLst/>
          </a:prstGeom>
        </p:spPr>
      </p:pic>
      <p:sp>
        <p:nvSpPr>
          <p:cNvPr id="2" name="TextBox 1">
            <a:extLst>
              <a:ext uri="{FF2B5EF4-FFF2-40B4-BE49-F238E27FC236}">
                <a16:creationId xmlns:a16="http://schemas.microsoft.com/office/drawing/2014/main" id="{7CF14B14-1E97-ACAA-1241-5F782FE35BAB}"/>
              </a:ext>
            </a:extLst>
          </p:cNvPr>
          <p:cNvSpPr txBox="1"/>
          <p:nvPr/>
        </p:nvSpPr>
        <p:spPr>
          <a:xfrm>
            <a:off x="6571913" y="2564904"/>
            <a:ext cx="2608599" cy="646331"/>
          </a:xfrm>
          <a:prstGeom prst="rect">
            <a:avLst/>
          </a:prstGeom>
          <a:noFill/>
        </p:spPr>
        <p:txBody>
          <a:bodyPr wrap="none" rtlCol="0">
            <a:spAutoFit/>
          </a:bodyPr>
          <a:lstStyle/>
          <a:p>
            <a:r>
              <a:rPr lang="en-GB" dirty="0" err="1"/>
              <a:t>Treehill</a:t>
            </a:r>
            <a:r>
              <a:rPr lang="en-GB" dirty="0"/>
              <a:t> – CC BY,SA 3.0</a:t>
            </a:r>
          </a:p>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8D590-93F9-0DE2-0994-E610CE15D8A3}"/>
              </a:ext>
            </a:extLst>
          </p:cNvPr>
          <p:cNvSpPr>
            <a:spLocks noGrp="1"/>
          </p:cNvSpPr>
          <p:nvPr>
            <p:ph type="title"/>
          </p:nvPr>
        </p:nvSpPr>
        <p:spPr/>
        <p:txBody>
          <a:bodyPr/>
          <a:lstStyle/>
          <a:p>
            <a:r>
              <a:rPr lang="en-GB" dirty="0"/>
              <a:t>Infringement test - 2</a:t>
            </a:r>
          </a:p>
        </p:txBody>
      </p:sp>
      <p:sp>
        <p:nvSpPr>
          <p:cNvPr id="3" name="Content Placeholder 2">
            <a:extLst>
              <a:ext uri="{FF2B5EF4-FFF2-40B4-BE49-F238E27FC236}">
                <a16:creationId xmlns:a16="http://schemas.microsoft.com/office/drawing/2014/main" id="{C7481738-3BF1-EA32-6F9B-B51E81EDA19E}"/>
              </a:ext>
            </a:extLst>
          </p:cNvPr>
          <p:cNvSpPr>
            <a:spLocks noGrp="1"/>
          </p:cNvSpPr>
          <p:nvPr>
            <p:ph idx="1"/>
          </p:nvPr>
        </p:nvSpPr>
        <p:spPr/>
        <p:txBody>
          <a:bodyPr/>
          <a:lstStyle/>
          <a:p>
            <a:r>
              <a:rPr lang="en-GB" dirty="0"/>
              <a:t>In all but 6 of the 22 cases on the reproduction or other rights (communication to the public) which discuss the infringement test, courts use the test of overall impression (sometimes also adding a comparison of the differences and similarities) instead or in addition – far more rarely - to the AOIC </a:t>
            </a:r>
            <a:r>
              <a:rPr lang="en-GB" i="1" dirty="0" err="1"/>
              <a:t>Infopaq</a:t>
            </a:r>
            <a:r>
              <a:rPr lang="en-GB" dirty="0"/>
              <a:t> test. </a:t>
            </a:r>
          </a:p>
        </p:txBody>
      </p:sp>
      <p:sp>
        <p:nvSpPr>
          <p:cNvPr id="4" name="Footer Placeholder 3">
            <a:extLst>
              <a:ext uri="{FF2B5EF4-FFF2-40B4-BE49-F238E27FC236}">
                <a16:creationId xmlns:a16="http://schemas.microsoft.com/office/drawing/2014/main" id="{B2DE7CC5-E2C3-D56E-603D-650B41FC4DF9}"/>
              </a:ext>
            </a:extLst>
          </p:cNvPr>
          <p:cNvSpPr>
            <a:spLocks noGrp="1"/>
          </p:cNvSpPr>
          <p:nvPr>
            <p:ph type="ftr" sz="quarter" idx="11"/>
          </p:nvPr>
        </p:nvSpPr>
        <p:spPr/>
        <p:txBody>
          <a:bodyPr/>
          <a:lstStyle/>
          <a:p>
            <a:pPr>
              <a:defRPr/>
            </a:pPr>
            <a:r>
              <a:rPr lang="nb-NO"/>
              <a:t>Derclaye &amp; Stupfler - 2025</a:t>
            </a:r>
            <a:endParaRPr lang="en-US"/>
          </a:p>
        </p:txBody>
      </p:sp>
      <p:sp>
        <p:nvSpPr>
          <p:cNvPr id="5" name="Slide Number Placeholder 4">
            <a:extLst>
              <a:ext uri="{FF2B5EF4-FFF2-40B4-BE49-F238E27FC236}">
                <a16:creationId xmlns:a16="http://schemas.microsoft.com/office/drawing/2014/main" id="{06917835-4E6D-A79C-3171-A0CBA44A3247}"/>
              </a:ext>
            </a:extLst>
          </p:cNvPr>
          <p:cNvSpPr>
            <a:spLocks noGrp="1"/>
          </p:cNvSpPr>
          <p:nvPr>
            <p:ph type="sldNum" sz="quarter" idx="12"/>
          </p:nvPr>
        </p:nvSpPr>
        <p:spPr/>
        <p:txBody>
          <a:bodyPr/>
          <a:lstStyle/>
          <a:p>
            <a:pPr>
              <a:defRPr/>
            </a:pPr>
            <a:fld id="{B896E9C3-6FFE-41AE-B541-C86A71EBE145}" type="slidenum">
              <a:rPr lang="en-GB" altLang="en-US" smtClean="0"/>
              <a:pPr>
                <a:defRPr/>
              </a:pPr>
              <a:t>10</a:t>
            </a:fld>
            <a:endParaRPr lang="en-GB" altLang="en-US"/>
          </a:p>
        </p:txBody>
      </p:sp>
    </p:spTree>
    <p:extLst>
      <p:ext uri="{BB962C8B-B14F-4D97-AF65-F5344CB8AC3E}">
        <p14:creationId xmlns:p14="http://schemas.microsoft.com/office/powerpoint/2010/main" val="3783304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E9AAA-A429-CDB6-BBA0-4042CF317C1F}"/>
              </a:ext>
            </a:extLst>
          </p:cNvPr>
          <p:cNvSpPr>
            <a:spLocks noGrp="1"/>
          </p:cNvSpPr>
          <p:nvPr>
            <p:ph type="title"/>
          </p:nvPr>
        </p:nvSpPr>
        <p:spPr/>
        <p:txBody>
          <a:bodyPr/>
          <a:lstStyle/>
          <a:p>
            <a:r>
              <a:rPr lang="en-GB" dirty="0"/>
              <a:t>Infringement test - 3</a:t>
            </a:r>
          </a:p>
        </p:txBody>
      </p:sp>
      <p:sp>
        <p:nvSpPr>
          <p:cNvPr id="3" name="Content Placeholder 2">
            <a:extLst>
              <a:ext uri="{FF2B5EF4-FFF2-40B4-BE49-F238E27FC236}">
                <a16:creationId xmlns:a16="http://schemas.microsoft.com/office/drawing/2014/main" id="{2C0700E6-DC61-C104-DA37-5780871189EB}"/>
              </a:ext>
            </a:extLst>
          </p:cNvPr>
          <p:cNvSpPr>
            <a:spLocks noGrp="1"/>
          </p:cNvSpPr>
          <p:nvPr>
            <p:ph idx="1"/>
          </p:nvPr>
        </p:nvSpPr>
        <p:spPr/>
        <p:txBody>
          <a:bodyPr/>
          <a:lstStyle/>
          <a:p>
            <a:r>
              <a:rPr lang="en-GB" sz="2700" dirty="0"/>
              <a:t>In some cases, however courts acknowledge that the original elements are decisive </a:t>
            </a:r>
            <a:r>
              <a:rPr lang="en-GB" sz="2700" b="1" dirty="0"/>
              <a:t>but</a:t>
            </a:r>
            <a:r>
              <a:rPr lang="en-GB" sz="2700" dirty="0"/>
              <a:t> it does not mean that the courts do not examine the non-original elements</a:t>
            </a:r>
          </a:p>
          <a:p>
            <a:r>
              <a:rPr lang="en-GB" sz="2700" dirty="0"/>
              <a:t>Some courts also state that unprotected elements must also be taken into account if together they form a creative combination = OK but then again, courts do not check that defendants have taken those combinations in the infringement phase</a:t>
            </a:r>
          </a:p>
          <a:p>
            <a:r>
              <a:rPr lang="en-GB" sz="2700" dirty="0"/>
              <a:t>Courts often 2013 HR decisions (</a:t>
            </a:r>
            <a:r>
              <a:rPr lang="en-GB" sz="2700" i="1" dirty="0"/>
              <a:t>Stokke</a:t>
            </a:r>
            <a:r>
              <a:rPr lang="en-GB" sz="2700" dirty="0"/>
              <a:t>) not CJEU </a:t>
            </a:r>
          </a:p>
          <a:p>
            <a:endParaRPr lang="en-GB" sz="2700" dirty="0"/>
          </a:p>
        </p:txBody>
      </p:sp>
      <p:sp>
        <p:nvSpPr>
          <p:cNvPr id="4" name="Footer Placeholder 3">
            <a:extLst>
              <a:ext uri="{FF2B5EF4-FFF2-40B4-BE49-F238E27FC236}">
                <a16:creationId xmlns:a16="http://schemas.microsoft.com/office/drawing/2014/main" id="{50301D73-D7C4-9AE6-894D-A95C358E135D}"/>
              </a:ext>
            </a:extLst>
          </p:cNvPr>
          <p:cNvSpPr>
            <a:spLocks noGrp="1"/>
          </p:cNvSpPr>
          <p:nvPr>
            <p:ph type="ftr" sz="quarter" idx="11"/>
          </p:nvPr>
        </p:nvSpPr>
        <p:spPr/>
        <p:txBody>
          <a:bodyPr/>
          <a:lstStyle/>
          <a:p>
            <a:pPr>
              <a:defRPr/>
            </a:pPr>
            <a:r>
              <a:rPr lang="nb-NO"/>
              <a:t>Derclaye &amp; Stupfler - 2025</a:t>
            </a:r>
            <a:endParaRPr lang="en-US"/>
          </a:p>
        </p:txBody>
      </p:sp>
      <p:sp>
        <p:nvSpPr>
          <p:cNvPr id="5" name="Slide Number Placeholder 4">
            <a:extLst>
              <a:ext uri="{FF2B5EF4-FFF2-40B4-BE49-F238E27FC236}">
                <a16:creationId xmlns:a16="http://schemas.microsoft.com/office/drawing/2014/main" id="{FD0E4938-6D9E-7BB7-97B6-01FA3CA71CC4}"/>
              </a:ext>
            </a:extLst>
          </p:cNvPr>
          <p:cNvSpPr>
            <a:spLocks noGrp="1"/>
          </p:cNvSpPr>
          <p:nvPr>
            <p:ph type="sldNum" sz="quarter" idx="12"/>
          </p:nvPr>
        </p:nvSpPr>
        <p:spPr/>
        <p:txBody>
          <a:bodyPr/>
          <a:lstStyle/>
          <a:p>
            <a:pPr>
              <a:defRPr/>
            </a:pPr>
            <a:fld id="{B896E9C3-6FFE-41AE-B541-C86A71EBE145}" type="slidenum">
              <a:rPr lang="en-GB" altLang="en-US" smtClean="0"/>
              <a:pPr>
                <a:defRPr/>
              </a:pPr>
              <a:t>11</a:t>
            </a:fld>
            <a:endParaRPr lang="en-GB" altLang="en-US"/>
          </a:p>
        </p:txBody>
      </p:sp>
    </p:spTree>
    <p:extLst>
      <p:ext uri="{BB962C8B-B14F-4D97-AF65-F5344CB8AC3E}">
        <p14:creationId xmlns:p14="http://schemas.microsoft.com/office/powerpoint/2010/main" val="958846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B98EF7-ADCB-20CF-EB29-57A96083178B}"/>
              </a:ext>
            </a:extLst>
          </p:cNvPr>
          <p:cNvSpPr>
            <a:spLocks noGrp="1"/>
          </p:cNvSpPr>
          <p:nvPr>
            <p:ph type="title"/>
          </p:nvPr>
        </p:nvSpPr>
        <p:spPr>
          <a:xfrm>
            <a:off x="539552" y="2313942"/>
            <a:ext cx="8229600" cy="1143000"/>
          </a:xfrm>
        </p:spPr>
        <p:txBody>
          <a:bodyPr/>
          <a:lstStyle/>
          <a:p>
            <a:r>
              <a:rPr lang="en-GB" dirty="0"/>
              <a:t>Some recent examples</a:t>
            </a:r>
          </a:p>
        </p:txBody>
      </p:sp>
      <p:sp>
        <p:nvSpPr>
          <p:cNvPr id="4" name="Footer Placeholder 3">
            <a:extLst>
              <a:ext uri="{FF2B5EF4-FFF2-40B4-BE49-F238E27FC236}">
                <a16:creationId xmlns:a16="http://schemas.microsoft.com/office/drawing/2014/main" id="{2E973AF5-010F-EEFF-C21A-D3E073698B54}"/>
              </a:ext>
            </a:extLst>
          </p:cNvPr>
          <p:cNvSpPr>
            <a:spLocks noGrp="1"/>
          </p:cNvSpPr>
          <p:nvPr>
            <p:ph type="ftr" sz="quarter" idx="11"/>
          </p:nvPr>
        </p:nvSpPr>
        <p:spPr/>
        <p:txBody>
          <a:bodyPr/>
          <a:lstStyle/>
          <a:p>
            <a:pPr>
              <a:defRPr/>
            </a:pPr>
            <a:r>
              <a:rPr lang="nb-NO"/>
              <a:t>Derclaye &amp; Stupfler - 2025</a:t>
            </a:r>
            <a:endParaRPr lang="en-US"/>
          </a:p>
        </p:txBody>
      </p:sp>
      <p:sp>
        <p:nvSpPr>
          <p:cNvPr id="5" name="Slide Number Placeholder 4">
            <a:extLst>
              <a:ext uri="{FF2B5EF4-FFF2-40B4-BE49-F238E27FC236}">
                <a16:creationId xmlns:a16="http://schemas.microsoft.com/office/drawing/2014/main" id="{2367EC6C-252B-8963-426F-8C2668371215}"/>
              </a:ext>
            </a:extLst>
          </p:cNvPr>
          <p:cNvSpPr>
            <a:spLocks noGrp="1"/>
          </p:cNvSpPr>
          <p:nvPr>
            <p:ph type="sldNum" sz="quarter" idx="12"/>
          </p:nvPr>
        </p:nvSpPr>
        <p:spPr/>
        <p:txBody>
          <a:bodyPr/>
          <a:lstStyle/>
          <a:p>
            <a:pPr>
              <a:defRPr/>
            </a:pPr>
            <a:fld id="{B896E9C3-6FFE-41AE-B541-C86A71EBE145}" type="slidenum">
              <a:rPr lang="en-GB" altLang="en-US" smtClean="0"/>
              <a:pPr>
                <a:defRPr/>
              </a:pPr>
              <a:t>12</a:t>
            </a:fld>
            <a:endParaRPr lang="en-GB" altLang="en-US"/>
          </a:p>
        </p:txBody>
      </p:sp>
    </p:spTree>
    <p:extLst>
      <p:ext uri="{BB962C8B-B14F-4D97-AF65-F5344CB8AC3E}">
        <p14:creationId xmlns:p14="http://schemas.microsoft.com/office/powerpoint/2010/main" val="580052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9A678-B68A-EFD5-FC39-D4D3C172FE29}"/>
              </a:ext>
            </a:extLst>
          </p:cNvPr>
          <p:cNvSpPr>
            <a:spLocks noGrp="1"/>
          </p:cNvSpPr>
          <p:nvPr>
            <p:ph type="title"/>
          </p:nvPr>
        </p:nvSpPr>
        <p:spPr/>
        <p:txBody>
          <a:bodyPr/>
          <a:lstStyle/>
          <a:p>
            <a:r>
              <a:rPr lang="en-GB" sz="4000" dirty="0"/>
              <a:t>1. CA The Hague, 6/4/2021 (1)</a:t>
            </a:r>
          </a:p>
        </p:txBody>
      </p:sp>
      <p:sp>
        <p:nvSpPr>
          <p:cNvPr id="3" name="Content Placeholder 2">
            <a:extLst>
              <a:ext uri="{FF2B5EF4-FFF2-40B4-BE49-F238E27FC236}">
                <a16:creationId xmlns:a16="http://schemas.microsoft.com/office/drawing/2014/main" id="{7592FAD9-269F-BD6E-A6C4-F1BBE8E97FFE}"/>
              </a:ext>
            </a:extLst>
          </p:cNvPr>
          <p:cNvSpPr>
            <a:spLocks noGrp="1"/>
          </p:cNvSpPr>
          <p:nvPr>
            <p:ph idx="1"/>
          </p:nvPr>
        </p:nvSpPr>
        <p:spPr>
          <a:xfrm>
            <a:off x="457200" y="1711349"/>
            <a:ext cx="8229600" cy="4525963"/>
          </a:xfrm>
        </p:spPr>
        <p:txBody>
          <a:bodyPr/>
          <a:lstStyle/>
          <a:p>
            <a:r>
              <a:rPr lang="en-GB" sz="2500" i="1" dirty="0"/>
              <a:t>Phillips</a:t>
            </a:r>
            <a:r>
              <a:rPr lang="en-GB" sz="2500" dirty="0"/>
              <a:t> </a:t>
            </a:r>
            <a:r>
              <a:rPr lang="en-GB" sz="2500" i="1" dirty="0"/>
              <a:t>v Lidl </a:t>
            </a:r>
            <a:r>
              <a:rPr lang="en-GB" sz="2500" dirty="0"/>
              <a:t>(</a:t>
            </a:r>
            <a:r>
              <a:rPr lang="en-GB" sz="2500" dirty="0" err="1"/>
              <a:t>SensoTouch</a:t>
            </a:r>
            <a:r>
              <a:rPr lang="en-GB" sz="2500" dirty="0"/>
              <a:t> 3D v Silvercrest razors)</a:t>
            </a:r>
          </a:p>
          <a:p>
            <a:endParaRPr lang="en-GB" sz="2500" dirty="0"/>
          </a:p>
        </p:txBody>
      </p:sp>
      <p:sp>
        <p:nvSpPr>
          <p:cNvPr id="4" name="Footer Placeholder 3">
            <a:extLst>
              <a:ext uri="{FF2B5EF4-FFF2-40B4-BE49-F238E27FC236}">
                <a16:creationId xmlns:a16="http://schemas.microsoft.com/office/drawing/2014/main" id="{7E806483-C194-DC5F-13AF-E8FB93CD66D9}"/>
              </a:ext>
            </a:extLst>
          </p:cNvPr>
          <p:cNvSpPr>
            <a:spLocks noGrp="1"/>
          </p:cNvSpPr>
          <p:nvPr>
            <p:ph type="ftr" sz="quarter" idx="11"/>
          </p:nvPr>
        </p:nvSpPr>
        <p:spPr/>
        <p:txBody>
          <a:bodyPr/>
          <a:lstStyle/>
          <a:p>
            <a:pPr>
              <a:defRPr/>
            </a:pPr>
            <a:r>
              <a:rPr lang="nb-NO"/>
              <a:t>Derclaye &amp; Stupfler - 2025</a:t>
            </a:r>
            <a:endParaRPr lang="en-US"/>
          </a:p>
        </p:txBody>
      </p:sp>
      <p:sp>
        <p:nvSpPr>
          <p:cNvPr id="5" name="Slide Number Placeholder 4">
            <a:extLst>
              <a:ext uri="{FF2B5EF4-FFF2-40B4-BE49-F238E27FC236}">
                <a16:creationId xmlns:a16="http://schemas.microsoft.com/office/drawing/2014/main" id="{BE20F6D7-7298-B639-43FC-1B1C3060D65D}"/>
              </a:ext>
            </a:extLst>
          </p:cNvPr>
          <p:cNvSpPr>
            <a:spLocks noGrp="1"/>
          </p:cNvSpPr>
          <p:nvPr>
            <p:ph type="sldNum" sz="quarter" idx="12"/>
          </p:nvPr>
        </p:nvSpPr>
        <p:spPr/>
        <p:txBody>
          <a:bodyPr/>
          <a:lstStyle/>
          <a:p>
            <a:pPr>
              <a:defRPr/>
            </a:pPr>
            <a:fld id="{B896E9C3-6FFE-41AE-B541-C86A71EBE145}" type="slidenum">
              <a:rPr lang="en-GB" altLang="en-US" smtClean="0"/>
              <a:pPr>
                <a:defRPr/>
              </a:pPr>
              <a:t>13</a:t>
            </a:fld>
            <a:endParaRPr lang="en-GB" altLang="en-US"/>
          </a:p>
        </p:txBody>
      </p:sp>
      <p:pic>
        <p:nvPicPr>
          <p:cNvPr id="6" name="Grafik 8">
            <a:extLst>
              <a:ext uri="{FF2B5EF4-FFF2-40B4-BE49-F238E27FC236}">
                <a16:creationId xmlns:a16="http://schemas.microsoft.com/office/drawing/2014/main" id="{484CFAF3-94EC-6714-37E8-E04AD36CE4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1429" y="2453133"/>
            <a:ext cx="3240360" cy="3419793"/>
          </a:xfrm>
          <a:prstGeom prst="rect">
            <a:avLst/>
          </a:prstGeom>
          <a:noFill/>
          <a:ln>
            <a:noFill/>
          </a:ln>
        </p:spPr>
      </p:pic>
      <p:pic>
        <p:nvPicPr>
          <p:cNvPr id="7" name="Grafik 5">
            <a:extLst>
              <a:ext uri="{FF2B5EF4-FFF2-40B4-BE49-F238E27FC236}">
                <a16:creationId xmlns:a16="http://schemas.microsoft.com/office/drawing/2014/main" id="{F9F255B0-1A5A-213C-A4FE-EE18993241D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597583"/>
            <a:ext cx="3678800" cy="3130894"/>
          </a:xfrm>
          <a:prstGeom prst="rect">
            <a:avLst/>
          </a:prstGeom>
          <a:noFill/>
          <a:ln>
            <a:noFill/>
          </a:ln>
        </p:spPr>
      </p:pic>
    </p:spTree>
    <p:extLst>
      <p:ext uri="{BB962C8B-B14F-4D97-AF65-F5344CB8AC3E}">
        <p14:creationId xmlns:p14="http://schemas.microsoft.com/office/powerpoint/2010/main" val="859083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4D74D-C525-3CC8-DE23-54517686014B}"/>
              </a:ext>
            </a:extLst>
          </p:cNvPr>
          <p:cNvSpPr>
            <a:spLocks noGrp="1"/>
          </p:cNvSpPr>
          <p:nvPr>
            <p:ph type="title"/>
          </p:nvPr>
        </p:nvSpPr>
        <p:spPr/>
        <p:txBody>
          <a:bodyPr/>
          <a:lstStyle/>
          <a:p>
            <a:r>
              <a:rPr lang="en-GB" sz="4400" dirty="0"/>
              <a:t>CA The Hague, 6/4/2021 (2)</a:t>
            </a:r>
            <a:endParaRPr lang="en-GB" dirty="0"/>
          </a:p>
        </p:txBody>
      </p:sp>
      <p:sp>
        <p:nvSpPr>
          <p:cNvPr id="3" name="Content Placeholder 2">
            <a:extLst>
              <a:ext uri="{FF2B5EF4-FFF2-40B4-BE49-F238E27FC236}">
                <a16:creationId xmlns:a16="http://schemas.microsoft.com/office/drawing/2014/main" id="{2660CCCF-3F84-AAB8-6609-0CA26ADC352C}"/>
              </a:ext>
            </a:extLst>
          </p:cNvPr>
          <p:cNvSpPr>
            <a:spLocks noGrp="1"/>
          </p:cNvSpPr>
          <p:nvPr>
            <p:ph idx="1"/>
          </p:nvPr>
        </p:nvSpPr>
        <p:spPr/>
        <p:txBody>
          <a:bodyPr/>
          <a:lstStyle/>
          <a:p>
            <a:r>
              <a:rPr lang="en-GB" sz="2800" dirty="0"/>
              <a:t>CA held STD3 not original because builds on previous </a:t>
            </a:r>
            <a:r>
              <a:rPr lang="en-GB" sz="2800" dirty="0" err="1"/>
              <a:t>Arcitec</a:t>
            </a:r>
            <a:r>
              <a:rPr lang="en-GB" sz="2800" dirty="0"/>
              <a:t>, uses AOIC but also overall impression but decides to nevertheless looks into infringement</a:t>
            </a:r>
          </a:p>
          <a:p>
            <a:r>
              <a:rPr lang="en-GB" sz="2800" dirty="0"/>
              <a:t>The court focuses on the differences between the 2 shavers at paras 4.17, 4.17.1-4.17.7</a:t>
            </a:r>
          </a:p>
          <a:p>
            <a:r>
              <a:rPr lang="en-GB" sz="2800" dirty="0"/>
              <a:t>Different use of materials is also considered (4.17.3).</a:t>
            </a:r>
          </a:p>
          <a:p>
            <a:r>
              <a:rPr lang="en-GB" sz="2800" dirty="0"/>
              <a:t>The court also uses an overall impression test when discussing differences, e.g.:</a:t>
            </a:r>
          </a:p>
          <a:p>
            <a:pPr marL="0" indent="0">
              <a:buNone/>
            </a:pPr>
            <a:endParaRPr lang="en-GB" sz="2800" dirty="0"/>
          </a:p>
        </p:txBody>
      </p:sp>
      <p:sp>
        <p:nvSpPr>
          <p:cNvPr id="4" name="Footer Placeholder 3">
            <a:extLst>
              <a:ext uri="{FF2B5EF4-FFF2-40B4-BE49-F238E27FC236}">
                <a16:creationId xmlns:a16="http://schemas.microsoft.com/office/drawing/2014/main" id="{E250213F-89AC-265C-1850-766BFFBF4180}"/>
              </a:ext>
            </a:extLst>
          </p:cNvPr>
          <p:cNvSpPr>
            <a:spLocks noGrp="1"/>
          </p:cNvSpPr>
          <p:nvPr>
            <p:ph type="ftr" sz="quarter" idx="11"/>
          </p:nvPr>
        </p:nvSpPr>
        <p:spPr/>
        <p:txBody>
          <a:bodyPr/>
          <a:lstStyle/>
          <a:p>
            <a:pPr>
              <a:defRPr/>
            </a:pPr>
            <a:r>
              <a:rPr lang="nb-NO"/>
              <a:t>Derclaye &amp; Stupfler - 2025</a:t>
            </a:r>
            <a:endParaRPr lang="en-US"/>
          </a:p>
        </p:txBody>
      </p:sp>
      <p:sp>
        <p:nvSpPr>
          <p:cNvPr id="5" name="Slide Number Placeholder 4">
            <a:extLst>
              <a:ext uri="{FF2B5EF4-FFF2-40B4-BE49-F238E27FC236}">
                <a16:creationId xmlns:a16="http://schemas.microsoft.com/office/drawing/2014/main" id="{84CCD116-F6E4-BD7E-0633-13C8ADAE750C}"/>
              </a:ext>
            </a:extLst>
          </p:cNvPr>
          <p:cNvSpPr>
            <a:spLocks noGrp="1"/>
          </p:cNvSpPr>
          <p:nvPr>
            <p:ph type="sldNum" sz="quarter" idx="12"/>
          </p:nvPr>
        </p:nvSpPr>
        <p:spPr/>
        <p:txBody>
          <a:bodyPr/>
          <a:lstStyle/>
          <a:p>
            <a:pPr>
              <a:defRPr/>
            </a:pPr>
            <a:fld id="{B896E9C3-6FFE-41AE-B541-C86A71EBE145}" type="slidenum">
              <a:rPr lang="en-GB" altLang="en-US" smtClean="0"/>
              <a:pPr>
                <a:defRPr/>
              </a:pPr>
              <a:t>14</a:t>
            </a:fld>
            <a:endParaRPr lang="en-GB" altLang="en-US"/>
          </a:p>
        </p:txBody>
      </p:sp>
    </p:spTree>
    <p:extLst>
      <p:ext uri="{BB962C8B-B14F-4D97-AF65-F5344CB8AC3E}">
        <p14:creationId xmlns:p14="http://schemas.microsoft.com/office/powerpoint/2010/main" val="3356607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122CD-0C4B-F7C2-85F6-B1208865BA0F}"/>
              </a:ext>
            </a:extLst>
          </p:cNvPr>
          <p:cNvSpPr>
            <a:spLocks noGrp="1"/>
          </p:cNvSpPr>
          <p:nvPr>
            <p:ph type="title"/>
          </p:nvPr>
        </p:nvSpPr>
        <p:spPr/>
        <p:txBody>
          <a:bodyPr/>
          <a:lstStyle/>
          <a:p>
            <a:r>
              <a:rPr lang="en-GB" sz="4000" dirty="0"/>
              <a:t>CA The Hague, 6/4/2021 (3)</a:t>
            </a:r>
          </a:p>
        </p:txBody>
      </p:sp>
      <p:sp>
        <p:nvSpPr>
          <p:cNvPr id="3" name="Content Placeholder 2">
            <a:extLst>
              <a:ext uri="{FF2B5EF4-FFF2-40B4-BE49-F238E27FC236}">
                <a16:creationId xmlns:a16="http://schemas.microsoft.com/office/drawing/2014/main" id="{9246B9BB-95E5-D4E3-1C51-DF61895CDF54}"/>
              </a:ext>
            </a:extLst>
          </p:cNvPr>
          <p:cNvSpPr>
            <a:spLocks noGrp="1"/>
          </p:cNvSpPr>
          <p:nvPr>
            <p:ph idx="1"/>
          </p:nvPr>
        </p:nvSpPr>
        <p:spPr>
          <a:xfrm>
            <a:off x="457200" y="1600200"/>
            <a:ext cx="8579296" cy="4493096"/>
          </a:xfrm>
        </p:spPr>
        <p:txBody>
          <a:bodyPr/>
          <a:lstStyle/>
          <a:p>
            <a:pPr lvl="1"/>
            <a:r>
              <a:rPr lang="en-GB" sz="2400" dirty="0"/>
              <a:t>“4.17.7. On top of this, certain features shared by the </a:t>
            </a:r>
            <a:r>
              <a:rPr lang="en-GB" sz="2400" dirty="0" err="1"/>
              <a:t>Arcitec</a:t>
            </a:r>
            <a:r>
              <a:rPr lang="en-GB" sz="2400" dirty="0"/>
              <a:t> and the ST3D are not reflected in the Silvercrest, such as the line rising vertically from the bottom in the middle of the handle, which only slopes away and continues upwards shortly below the shaving head holder.”</a:t>
            </a:r>
          </a:p>
          <a:p>
            <a:r>
              <a:rPr lang="en-GB" sz="2800" dirty="0"/>
              <a:t>It barely looks into similarities and concludes</a:t>
            </a:r>
          </a:p>
          <a:p>
            <a:pPr lvl="1"/>
            <a:r>
              <a:rPr lang="en-GB" sz="2400" dirty="0"/>
              <a:t>4.18 “… those similarities are too limited to give the Silvercrest shavers the same overall impression as the ST3D”</a:t>
            </a:r>
          </a:p>
          <a:p>
            <a:pPr lvl="1"/>
            <a:r>
              <a:rPr lang="en-GB" sz="2400" dirty="0"/>
              <a:t>4.19 “The different overall impression of the Silvercrest is reinforced by the black 'collar' with which the devices marketed by Lidl et al are equipped.”</a:t>
            </a:r>
          </a:p>
          <a:p>
            <a:endParaRPr lang="en-GB" sz="2800" dirty="0"/>
          </a:p>
        </p:txBody>
      </p:sp>
      <p:sp>
        <p:nvSpPr>
          <p:cNvPr id="4" name="Footer Placeholder 3">
            <a:extLst>
              <a:ext uri="{FF2B5EF4-FFF2-40B4-BE49-F238E27FC236}">
                <a16:creationId xmlns:a16="http://schemas.microsoft.com/office/drawing/2014/main" id="{E258F678-FB3B-AB31-19E0-31391922EFFF}"/>
              </a:ext>
            </a:extLst>
          </p:cNvPr>
          <p:cNvSpPr>
            <a:spLocks noGrp="1"/>
          </p:cNvSpPr>
          <p:nvPr>
            <p:ph type="ftr" sz="quarter" idx="11"/>
          </p:nvPr>
        </p:nvSpPr>
        <p:spPr/>
        <p:txBody>
          <a:bodyPr/>
          <a:lstStyle/>
          <a:p>
            <a:pPr>
              <a:defRPr/>
            </a:pPr>
            <a:r>
              <a:rPr lang="nb-NO"/>
              <a:t>Derclaye &amp; Stupfler - 2025</a:t>
            </a:r>
            <a:endParaRPr lang="en-US"/>
          </a:p>
        </p:txBody>
      </p:sp>
      <p:sp>
        <p:nvSpPr>
          <p:cNvPr id="5" name="Slide Number Placeholder 4">
            <a:extLst>
              <a:ext uri="{FF2B5EF4-FFF2-40B4-BE49-F238E27FC236}">
                <a16:creationId xmlns:a16="http://schemas.microsoft.com/office/drawing/2014/main" id="{06B382E5-EC9D-D78C-E1CE-B5FF6500A9B1}"/>
              </a:ext>
            </a:extLst>
          </p:cNvPr>
          <p:cNvSpPr>
            <a:spLocks noGrp="1"/>
          </p:cNvSpPr>
          <p:nvPr>
            <p:ph type="sldNum" sz="quarter" idx="12"/>
          </p:nvPr>
        </p:nvSpPr>
        <p:spPr/>
        <p:txBody>
          <a:bodyPr/>
          <a:lstStyle/>
          <a:p>
            <a:pPr>
              <a:defRPr/>
            </a:pPr>
            <a:fld id="{B896E9C3-6FFE-41AE-B541-C86A71EBE145}" type="slidenum">
              <a:rPr lang="en-GB" altLang="en-US" smtClean="0"/>
              <a:pPr>
                <a:defRPr/>
              </a:pPr>
              <a:t>15</a:t>
            </a:fld>
            <a:endParaRPr lang="en-GB" altLang="en-US"/>
          </a:p>
        </p:txBody>
      </p:sp>
    </p:spTree>
    <p:extLst>
      <p:ext uri="{BB962C8B-B14F-4D97-AF65-F5344CB8AC3E}">
        <p14:creationId xmlns:p14="http://schemas.microsoft.com/office/powerpoint/2010/main" val="1309114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C504F-EB21-EF46-B955-C9151CA94F60}"/>
              </a:ext>
            </a:extLst>
          </p:cNvPr>
          <p:cNvSpPr>
            <a:spLocks noGrp="1"/>
          </p:cNvSpPr>
          <p:nvPr>
            <p:ph type="title"/>
          </p:nvPr>
        </p:nvSpPr>
        <p:spPr/>
        <p:txBody>
          <a:bodyPr/>
          <a:lstStyle/>
          <a:p>
            <a:r>
              <a:rPr lang="en-GB" sz="4000" dirty="0"/>
              <a:t>2. CA Amsterdam,</a:t>
            </a:r>
            <a:r>
              <a:rPr lang="en-GB" sz="4000" dirty="0">
                <a:latin typeface="+mj-lt"/>
              </a:rPr>
              <a:t> 13/04/2021 (1)</a:t>
            </a:r>
            <a:endParaRPr lang="en-GB" sz="4000" dirty="0"/>
          </a:p>
        </p:txBody>
      </p:sp>
      <p:sp>
        <p:nvSpPr>
          <p:cNvPr id="4" name="Footer Placeholder 3">
            <a:extLst>
              <a:ext uri="{FF2B5EF4-FFF2-40B4-BE49-F238E27FC236}">
                <a16:creationId xmlns:a16="http://schemas.microsoft.com/office/drawing/2014/main" id="{32D5A68B-1451-D425-4CD2-AF8B5589037D}"/>
              </a:ext>
            </a:extLst>
          </p:cNvPr>
          <p:cNvSpPr>
            <a:spLocks noGrp="1"/>
          </p:cNvSpPr>
          <p:nvPr>
            <p:ph type="ftr" sz="quarter" idx="11"/>
          </p:nvPr>
        </p:nvSpPr>
        <p:spPr/>
        <p:txBody>
          <a:bodyPr/>
          <a:lstStyle/>
          <a:p>
            <a:pPr>
              <a:defRPr/>
            </a:pPr>
            <a:r>
              <a:rPr lang="nb-NO"/>
              <a:t>Derclaye &amp; Stupfler - 2025</a:t>
            </a:r>
            <a:endParaRPr lang="en-US"/>
          </a:p>
        </p:txBody>
      </p:sp>
      <p:sp>
        <p:nvSpPr>
          <p:cNvPr id="5" name="Slide Number Placeholder 4">
            <a:extLst>
              <a:ext uri="{FF2B5EF4-FFF2-40B4-BE49-F238E27FC236}">
                <a16:creationId xmlns:a16="http://schemas.microsoft.com/office/drawing/2014/main" id="{F887B9F4-8C87-A718-B5D4-840916D016D1}"/>
              </a:ext>
            </a:extLst>
          </p:cNvPr>
          <p:cNvSpPr>
            <a:spLocks noGrp="1"/>
          </p:cNvSpPr>
          <p:nvPr>
            <p:ph type="sldNum" sz="quarter" idx="12"/>
          </p:nvPr>
        </p:nvSpPr>
        <p:spPr/>
        <p:txBody>
          <a:bodyPr/>
          <a:lstStyle/>
          <a:p>
            <a:pPr>
              <a:defRPr/>
            </a:pPr>
            <a:fld id="{B896E9C3-6FFE-41AE-B541-C86A71EBE145}" type="slidenum">
              <a:rPr lang="en-GB" altLang="en-US" smtClean="0"/>
              <a:pPr>
                <a:defRPr/>
              </a:pPr>
              <a:t>16</a:t>
            </a:fld>
            <a:endParaRPr lang="en-GB" altLang="en-US"/>
          </a:p>
        </p:txBody>
      </p:sp>
      <p:pic>
        <p:nvPicPr>
          <p:cNvPr id="7" name="Grafik 4">
            <a:extLst>
              <a:ext uri="{FF2B5EF4-FFF2-40B4-BE49-F238E27FC236}">
                <a16:creationId xmlns:a16="http://schemas.microsoft.com/office/drawing/2014/main" id="{EF564F39-A84A-D574-2144-1D11D19641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3731" y="2593730"/>
            <a:ext cx="2895600" cy="3618032"/>
          </a:xfrm>
          <a:prstGeom prst="rect">
            <a:avLst/>
          </a:prstGeom>
          <a:noFill/>
          <a:ln>
            <a:noFill/>
          </a:ln>
        </p:spPr>
      </p:pic>
      <p:sp>
        <p:nvSpPr>
          <p:cNvPr id="8" name="Content Placeholder 7">
            <a:extLst>
              <a:ext uri="{FF2B5EF4-FFF2-40B4-BE49-F238E27FC236}">
                <a16:creationId xmlns:a16="http://schemas.microsoft.com/office/drawing/2014/main" id="{2D84FB5E-86DC-C264-84D0-7E467D59A95D}"/>
              </a:ext>
            </a:extLst>
          </p:cNvPr>
          <p:cNvSpPr>
            <a:spLocks noGrp="1"/>
          </p:cNvSpPr>
          <p:nvPr>
            <p:ph idx="1"/>
          </p:nvPr>
        </p:nvSpPr>
        <p:spPr/>
        <p:txBody>
          <a:bodyPr/>
          <a:lstStyle/>
          <a:p>
            <a:r>
              <a:rPr lang="en-GB" sz="3200" i="1" dirty="0" err="1">
                <a:latin typeface="+mj-lt"/>
              </a:rPr>
              <a:t>Airwair</a:t>
            </a:r>
            <a:r>
              <a:rPr lang="en-GB" sz="3200" i="1" dirty="0">
                <a:latin typeface="+mj-lt"/>
              </a:rPr>
              <a:t> v Primark</a:t>
            </a:r>
            <a:r>
              <a:rPr lang="en-GB" i="1" dirty="0">
                <a:latin typeface="+mj-lt"/>
              </a:rPr>
              <a:t>. </a:t>
            </a:r>
            <a:r>
              <a:rPr lang="en-GB" dirty="0"/>
              <a:t>Several </a:t>
            </a:r>
            <a:r>
              <a:rPr lang="en-GB" dirty="0" err="1"/>
              <a:t>DocMartens</a:t>
            </a:r>
            <a:r>
              <a:rPr lang="en-GB" dirty="0"/>
              <a:t> boots models, one example:</a:t>
            </a:r>
          </a:p>
          <a:p>
            <a:endParaRPr lang="en-GB" dirty="0"/>
          </a:p>
        </p:txBody>
      </p:sp>
      <p:pic>
        <p:nvPicPr>
          <p:cNvPr id="9" name="Grafik 7">
            <a:extLst>
              <a:ext uri="{FF2B5EF4-FFF2-40B4-BE49-F238E27FC236}">
                <a16:creationId xmlns:a16="http://schemas.microsoft.com/office/drawing/2014/main" id="{A3756565-F4BC-C0CE-0E1C-6F04E38F824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053748"/>
            <a:ext cx="2943873" cy="269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75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34AC1-870B-493F-44E9-7B0A20A92FF5}"/>
              </a:ext>
            </a:extLst>
          </p:cNvPr>
          <p:cNvSpPr>
            <a:spLocks noGrp="1"/>
          </p:cNvSpPr>
          <p:nvPr>
            <p:ph type="title"/>
          </p:nvPr>
        </p:nvSpPr>
        <p:spPr/>
        <p:txBody>
          <a:bodyPr/>
          <a:lstStyle/>
          <a:p>
            <a:r>
              <a:rPr lang="en-GB" sz="4000" dirty="0"/>
              <a:t>2. CA Amsterdam, </a:t>
            </a:r>
            <a:r>
              <a:rPr lang="en-GB" sz="4000" dirty="0">
                <a:latin typeface="+mj-lt"/>
              </a:rPr>
              <a:t>13/04/2021 (2)</a:t>
            </a:r>
            <a:endParaRPr lang="en-GB" sz="4000" dirty="0"/>
          </a:p>
        </p:txBody>
      </p:sp>
      <p:sp>
        <p:nvSpPr>
          <p:cNvPr id="3" name="Content Placeholder 2">
            <a:extLst>
              <a:ext uri="{FF2B5EF4-FFF2-40B4-BE49-F238E27FC236}">
                <a16:creationId xmlns:a16="http://schemas.microsoft.com/office/drawing/2014/main" id="{0AE32286-9353-6D00-6CCA-8CC5491C2AD2}"/>
              </a:ext>
            </a:extLst>
          </p:cNvPr>
          <p:cNvSpPr>
            <a:spLocks noGrp="1"/>
          </p:cNvSpPr>
          <p:nvPr>
            <p:ph idx="1"/>
          </p:nvPr>
        </p:nvSpPr>
        <p:spPr>
          <a:xfrm>
            <a:off x="457200" y="1484784"/>
            <a:ext cx="8291264" cy="4525963"/>
          </a:xfrm>
        </p:spPr>
        <p:txBody>
          <a:bodyPr/>
          <a:lstStyle/>
          <a:p>
            <a:r>
              <a:rPr lang="en-GB" sz="2300" dirty="0"/>
              <a:t>Para 4.4: “Whether there is an infringement of a copyright in an object of use depends on the extent to which the </a:t>
            </a:r>
            <a:r>
              <a:rPr lang="en-GB" sz="2300" b="1" dirty="0"/>
              <a:t>overall impressions of the allegedly infringing work and the allegedly edited or imitated work correspond.</a:t>
            </a:r>
            <a:r>
              <a:rPr lang="en-GB" sz="2300" dirty="0"/>
              <a:t> When comparing the overall impressions, </a:t>
            </a:r>
            <a:r>
              <a:rPr lang="en-GB" sz="2300" b="1" dirty="0"/>
              <a:t>the protected features or elements of the latter work are decisive</a:t>
            </a:r>
            <a:r>
              <a:rPr lang="en-GB" sz="2300" dirty="0"/>
              <a:t>, on the understanding that a combination of elements that are not protected in themselves can also be an (original) work within the meaning of the Copyright Act, provided that this combination bears the personal stamp of the creator. Furthermore, the starting point is that a certain style or trend does not deserve copyright protection.”</a:t>
            </a:r>
          </a:p>
          <a:p>
            <a:r>
              <a:rPr lang="en-GB" sz="2400" dirty="0"/>
              <a:t>Again the court focuses on differences and uses an overall impression test only referring to AOIC to state that Primark’s shoe is original </a:t>
            </a:r>
          </a:p>
          <a:p>
            <a:endParaRPr lang="en-GB" sz="2300" dirty="0"/>
          </a:p>
          <a:p>
            <a:endParaRPr lang="en-GB" sz="2500" dirty="0"/>
          </a:p>
          <a:p>
            <a:endParaRPr lang="en-GB" sz="2500" dirty="0"/>
          </a:p>
        </p:txBody>
      </p:sp>
      <p:sp>
        <p:nvSpPr>
          <p:cNvPr id="5" name="Slide Number Placeholder 4">
            <a:extLst>
              <a:ext uri="{FF2B5EF4-FFF2-40B4-BE49-F238E27FC236}">
                <a16:creationId xmlns:a16="http://schemas.microsoft.com/office/drawing/2014/main" id="{B35E1DFE-2300-9BA6-07B0-657D8ABA1FB0}"/>
              </a:ext>
            </a:extLst>
          </p:cNvPr>
          <p:cNvSpPr>
            <a:spLocks noGrp="1"/>
          </p:cNvSpPr>
          <p:nvPr>
            <p:ph type="sldNum" sz="quarter" idx="12"/>
          </p:nvPr>
        </p:nvSpPr>
        <p:spPr/>
        <p:txBody>
          <a:bodyPr/>
          <a:lstStyle/>
          <a:p>
            <a:pPr>
              <a:defRPr/>
            </a:pPr>
            <a:fld id="{B896E9C3-6FFE-41AE-B541-C86A71EBE145}" type="slidenum">
              <a:rPr lang="en-GB" altLang="en-US" smtClean="0"/>
              <a:pPr>
                <a:defRPr/>
              </a:pPr>
              <a:t>17</a:t>
            </a:fld>
            <a:endParaRPr lang="en-GB" altLang="en-US" dirty="0"/>
          </a:p>
        </p:txBody>
      </p:sp>
    </p:spTree>
    <p:extLst>
      <p:ext uri="{BB962C8B-B14F-4D97-AF65-F5344CB8AC3E}">
        <p14:creationId xmlns:p14="http://schemas.microsoft.com/office/powerpoint/2010/main" val="3947139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6E44-4302-38A7-43C1-C29CD462778B}"/>
              </a:ext>
            </a:extLst>
          </p:cNvPr>
          <p:cNvSpPr>
            <a:spLocks noGrp="1"/>
          </p:cNvSpPr>
          <p:nvPr>
            <p:ph type="title"/>
          </p:nvPr>
        </p:nvSpPr>
        <p:spPr>
          <a:xfrm>
            <a:off x="179512" y="274638"/>
            <a:ext cx="8712968" cy="1143000"/>
          </a:xfrm>
        </p:spPr>
        <p:txBody>
          <a:bodyPr/>
          <a:lstStyle/>
          <a:p>
            <a:r>
              <a:rPr lang="en-GB" sz="3800" dirty="0"/>
              <a:t>3. </a:t>
            </a:r>
            <a:r>
              <a:rPr lang="en-GB" sz="3800" i="1" dirty="0" err="1"/>
              <a:t>Arpe</a:t>
            </a:r>
            <a:r>
              <a:rPr lang="en-GB" sz="3800" i="1" dirty="0"/>
              <a:t> v Happy Cocooning</a:t>
            </a:r>
            <a:r>
              <a:rPr lang="en-GB" sz="3800" dirty="0"/>
              <a:t>, CA The Hague, 20/02/2018</a:t>
            </a:r>
          </a:p>
        </p:txBody>
      </p:sp>
      <p:sp>
        <p:nvSpPr>
          <p:cNvPr id="3" name="Content Placeholder 2">
            <a:extLst>
              <a:ext uri="{FF2B5EF4-FFF2-40B4-BE49-F238E27FC236}">
                <a16:creationId xmlns:a16="http://schemas.microsoft.com/office/drawing/2014/main" id="{2BC91D16-DC76-77A1-B8D4-00EFB5A43415}"/>
              </a:ext>
            </a:extLst>
          </p:cNvPr>
          <p:cNvSpPr>
            <a:spLocks noGrp="1"/>
          </p:cNvSpPr>
          <p:nvPr>
            <p:ph idx="1"/>
          </p:nvPr>
        </p:nvSpPr>
        <p:spPr/>
        <p:txBody>
          <a:bodyPr/>
          <a:lstStyle/>
          <a:p>
            <a:r>
              <a:rPr lang="en-GB" dirty="0"/>
              <a:t>Court clearly made the link between original characteristics of claimant’s work (table gas fires) that defendant copied </a:t>
            </a:r>
          </a:p>
          <a:p>
            <a:r>
              <a:rPr lang="en-GB" dirty="0"/>
              <a:t>However, while it said that 3 original elements were taken by defendant, because the most characteristic one had not been taken =&gt; no infringement =&gt; NC</a:t>
            </a:r>
          </a:p>
        </p:txBody>
      </p:sp>
      <p:sp>
        <p:nvSpPr>
          <p:cNvPr id="4" name="Footer Placeholder 3">
            <a:extLst>
              <a:ext uri="{FF2B5EF4-FFF2-40B4-BE49-F238E27FC236}">
                <a16:creationId xmlns:a16="http://schemas.microsoft.com/office/drawing/2014/main" id="{EED14BAA-C578-B5BF-5E14-152AF0379D27}"/>
              </a:ext>
            </a:extLst>
          </p:cNvPr>
          <p:cNvSpPr>
            <a:spLocks noGrp="1"/>
          </p:cNvSpPr>
          <p:nvPr>
            <p:ph type="ftr" sz="quarter" idx="11"/>
          </p:nvPr>
        </p:nvSpPr>
        <p:spPr/>
        <p:txBody>
          <a:bodyPr/>
          <a:lstStyle/>
          <a:p>
            <a:pPr>
              <a:defRPr/>
            </a:pPr>
            <a:r>
              <a:rPr lang="nb-NO"/>
              <a:t>Derclaye &amp; Stupfler - 2025</a:t>
            </a:r>
            <a:endParaRPr lang="en-US"/>
          </a:p>
        </p:txBody>
      </p:sp>
      <p:sp>
        <p:nvSpPr>
          <p:cNvPr id="5" name="Slide Number Placeholder 4">
            <a:extLst>
              <a:ext uri="{FF2B5EF4-FFF2-40B4-BE49-F238E27FC236}">
                <a16:creationId xmlns:a16="http://schemas.microsoft.com/office/drawing/2014/main" id="{BD5FFD82-EC4E-0FD5-8D3C-9AC99375E1D6}"/>
              </a:ext>
            </a:extLst>
          </p:cNvPr>
          <p:cNvSpPr>
            <a:spLocks noGrp="1"/>
          </p:cNvSpPr>
          <p:nvPr>
            <p:ph type="sldNum" sz="quarter" idx="12"/>
          </p:nvPr>
        </p:nvSpPr>
        <p:spPr/>
        <p:txBody>
          <a:bodyPr/>
          <a:lstStyle/>
          <a:p>
            <a:pPr>
              <a:defRPr/>
            </a:pPr>
            <a:fld id="{B896E9C3-6FFE-41AE-B541-C86A71EBE145}" type="slidenum">
              <a:rPr lang="en-GB" altLang="en-US" smtClean="0"/>
              <a:pPr>
                <a:defRPr/>
              </a:pPr>
              <a:t>18</a:t>
            </a:fld>
            <a:endParaRPr lang="en-GB" altLang="en-US"/>
          </a:p>
        </p:txBody>
      </p:sp>
    </p:spTree>
    <p:extLst>
      <p:ext uri="{BB962C8B-B14F-4D97-AF65-F5344CB8AC3E}">
        <p14:creationId xmlns:p14="http://schemas.microsoft.com/office/powerpoint/2010/main" val="3438637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15FBD-E871-BAAB-F0D1-990945151A8A}"/>
              </a:ext>
            </a:extLst>
          </p:cNvPr>
          <p:cNvSpPr>
            <a:spLocks noGrp="1"/>
          </p:cNvSpPr>
          <p:nvPr>
            <p:ph type="title"/>
          </p:nvPr>
        </p:nvSpPr>
        <p:spPr/>
        <p:txBody>
          <a:bodyPr/>
          <a:lstStyle/>
          <a:p>
            <a:r>
              <a:rPr lang="en-GB" dirty="0"/>
              <a:t>Contrast with other wording</a:t>
            </a:r>
          </a:p>
        </p:txBody>
      </p:sp>
      <p:sp>
        <p:nvSpPr>
          <p:cNvPr id="3" name="Content Placeholder 2">
            <a:extLst>
              <a:ext uri="{FF2B5EF4-FFF2-40B4-BE49-F238E27FC236}">
                <a16:creationId xmlns:a16="http://schemas.microsoft.com/office/drawing/2014/main" id="{05FA4DD7-6773-8BD7-2A08-443C0C2A17B8}"/>
              </a:ext>
            </a:extLst>
          </p:cNvPr>
          <p:cNvSpPr>
            <a:spLocks noGrp="1"/>
          </p:cNvSpPr>
          <p:nvPr>
            <p:ph idx="1"/>
          </p:nvPr>
        </p:nvSpPr>
        <p:spPr/>
        <p:txBody>
          <a:bodyPr/>
          <a:lstStyle/>
          <a:p>
            <a:r>
              <a:rPr lang="en-GB" sz="2600" dirty="0"/>
              <a:t>e.g. CFI The Hague, 07/08/2019, case n. C/09/513126 / HA ZA 16-735, MVSA et al. v Invert GCV (interior design of a shoe shop), para 5.19. “In order to determine whether there is a similarity in the same sense, it is a question of </a:t>
            </a:r>
            <a:r>
              <a:rPr lang="en-GB" sz="2600" b="1" dirty="0"/>
              <a:t>whether the allegedly infringing work has the copyright-protected features of the earlier work </a:t>
            </a:r>
            <a:r>
              <a:rPr lang="en-GB" sz="2600" dirty="0"/>
              <a:t>to such an extent that the overall impressions made by the two works differ too little for the opinion that the first work can be regarded as an independent work” </a:t>
            </a:r>
          </a:p>
          <a:p>
            <a:r>
              <a:rPr lang="en-GB" sz="2600" dirty="0"/>
              <a:t>=&gt; Compliant</a:t>
            </a:r>
          </a:p>
        </p:txBody>
      </p:sp>
      <p:sp>
        <p:nvSpPr>
          <p:cNvPr id="4" name="Footer Placeholder 3">
            <a:extLst>
              <a:ext uri="{FF2B5EF4-FFF2-40B4-BE49-F238E27FC236}">
                <a16:creationId xmlns:a16="http://schemas.microsoft.com/office/drawing/2014/main" id="{2C4C9955-0C6C-5157-4C97-CA1B88D834D4}"/>
              </a:ext>
            </a:extLst>
          </p:cNvPr>
          <p:cNvSpPr>
            <a:spLocks noGrp="1"/>
          </p:cNvSpPr>
          <p:nvPr>
            <p:ph type="ftr" sz="quarter" idx="11"/>
          </p:nvPr>
        </p:nvSpPr>
        <p:spPr/>
        <p:txBody>
          <a:bodyPr/>
          <a:lstStyle/>
          <a:p>
            <a:pPr>
              <a:defRPr/>
            </a:pPr>
            <a:r>
              <a:rPr lang="nb-NO"/>
              <a:t>Derclaye &amp; Stupfler - 2025</a:t>
            </a:r>
            <a:endParaRPr lang="en-US"/>
          </a:p>
        </p:txBody>
      </p:sp>
      <p:sp>
        <p:nvSpPr>
          <p:cNvPr id="5" name="Slide Number Placeholder 4">
            <a:extLst>
              <a:ext uri="{FF2B5EF4-FFF2-40B4-BE49-F238E27FC236}">
                <a16:creationId xmlns:a16="http://schemas.microsoft.com/office/drawing/2014/main" id="{19F7821D-ABC5-EF44-6DC4-0ADF357DB808}"/>
              </a:ext>
            </a:extLst>
          </p:cNvPr>
          <p:cNvSpPr>
            <a:spLocks noGrp="1"/>
          </p:cNvSpPr>
          <p:nvPr>
            <p:ph type="sldNum" sz="quarter" idx="12"/>
          </p:nvPr>
        </p:nvSpPr>
        <p:spPr/>
        <p:txBody>
          <a:bodyPr/>
          <a:lstStyle/>
          <a:p>
            <a:pPr>
              <a:defRPr/>
            </a:pPr>
            <a:fld id="{B896E9C3-6FFE-41AE-B541-C86A71EBE145}" type="slidenum">
              <a:rPr lang="en-GB" altLang="en-US" smtClean="0"/>
              <a:pPr>
                <a:defRPr/>
              </a:pPr>
              <a:t>19</a:t>
            </a:fld>
            <a:endParaRPr lang="en-GB" altLang="en-US"/>
          </a:p>
        </p:txBody>
      </p:sp>
    </p:spTree>
    <p:extLst>
      <p:ext uri="{BB962C8B-B14F-4D97-AF65-F5344CB8AC3E}">
        <p14:creationId xmlns:p14="http://schemas.microsoft.com/office/powerpoint/2010/main" val="2185398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FA482-7CEE-158C-16EC-F10D4BB051CD}"/>
              </a:ext>
            </a:extLst>
          </p:cNvPr>
          <p:cNvSpPr>
            <a:spLocks noGrp="1"/>
          </p:cNvSpPr>
          <p:nvPr>
            <p:ph type="title"/>
          </p:nvPr>
        </p:nvSpPr>
        <p:spPr/>
        <p:txBody>
          <a:bodyPr/>
          <a:lstStyle/>
          <a:p>
            <a:r>
              <a:rPr lang="en-GB" dirty="0"/>
              <a:t>Overview</a:t>
            </a:r>
          </a:p>
        </p:txBody>
      </p:sp>
      <p:sp>
        <p:nvSpPr>
          <p:cNvPr id="3" name="Content Placeholder 2">
            <a:extLst>
              <a:ext uri="{FF2B5EF4-FFF2-40B4-BE49-F238E27FC236}">
                <a16:creationId xmlns:a16="http://schemas.microsoft.com/office/drawing/2014/main" id="{DCEA9ED9-1AAE-8F81-AA3E-73C33F24BCD6}"/>
              </a:ext>
            </a:extLst>
          </p:cNvPr>
          <p:cNvSpPr>
            <a:spLocks noGrp="1"/>
          </p:cNvSpPr>
          <p:nvPr>
            <p:ph idx="1"/>
          </p:nvPr>
        </p:nvSpPr>
        <p:spPr/>
        <p:txBody>
          <a:bodyPr/>
          <a:lstStyle/>
          <a:p>
            <a:r>
              <a:rPr lang="en-US" sz="3600" dirty="0">
                <a:effectLst/>
                <a:latin typeface="+mj-lt"/>
                <a:ea typeface="Calibri" panose="020F0502020204030204" pitchFamily="34" charset="0"/>
              </a:rPr>
              <a:t>Gap and methodology </a:t>
            </a:r>
          </a:p>
          <a:p>
            <a:r>
              <a:rPr lang="en-US" sz="3600" dirty="0">
                <a:effectLst/>
                <a:latin typeface="+mj-lt"/>
                <a:ea typeface="Calibri" panose="020F0502020204030204" pitchFamily="34" charset="0"/>
              </a:rPr>
              <a:t>Findings</a:t>
            </a:r>
          </a:p>
          <a:p>
            <a:r>
              <a:rPr lang="en-US" sz="3600" dirty="0">
                <a:latin typeface="+mj-lt"/>
                <a:ea typeface="Calibri" panose="020F0502020204030204" pitchFamily="34" charset="0"/>
              </a:rPr>
              <a:t>Conclusion</a:t>
            </a:r>
          </a:p>
          <a:p>
            <a:r>
              <a:rPr lang="en-US" sz="3600" dirty="0">
                <a:latin typeface="+mj-lt"/>
                <a:ea typeface="Calibri" panose="020F0502020204030204" pitchFamily="34" charset="0"/>
              </a:rPr>
              <a:t>Q&amp;A</a:t>
            </a:r>
            <a:endParaRPr lang="en-US" sz="3600" dirty="0">
              <a:effectLst/>
              <a:latin typeface="+mj-lt"/>
              <a:ea typeface="Calibri" panose="020F0502020204030204" pitchFamily="34" charset="0"/>
            </a:endParaRPr>
          </a:p>
          <a:p>
            <a:endParaRPr lang="en-GB" dirty="0">
              <a:effectLst/>
              <a:latin typeface="+mj-lt"/>
              <a:ea typeface="Calibri" panose="020F0502020204030204" pitchFamily="34" charset="0"/>
            </a:endParaRPr>
          </a:p>
        </p:txBody>
      </p:sp>
      <p:sp>
        <p:nvSpPr>
          <p:cNvPr id="4" name="Footer Placeholder 3">
            <a:extLst>
              <a:ext uri="{FF2B5EF4-FFF2-40B4-BE49-F238E27FC236}">
                <a16:creationId xmlns:a16="http://schemas.microsoft.com/office/drawing/2014/main" id="{175C1BF7-3CD7-64F1-6D4F-2C00A58D594C}"/>
              </a:ext>
            </a:extLst>
          </p:cNvPr>
          <p:cNvSpPr>
            <a:spLocks noGrp="1"/>
          </p:cNvSpPr>
          <p:nvPr>
            <p:ph type="ftr" sz="quarter" idx="11"/>
          </p:nvPr>
        </p:nvSpPr>
        <p:spPr/>
        <p:txBody>
          <a:bodyPr/>
          <a:lstStyle/>
          <a:p>
            <a:pPr>
              <a:defRPr/>
            </a:pPr>
            <a:r>
              <a:rPr lang="en-US"/>
              <a:t>Derclaye &amp; Stupfler - 2025</a:t>
            </a:r>
          </a:p>
        </p:txBody>
      </p:sp>
      <p:sp>
        <p:nvSpPr>
          <p:cNvPr id="5" name="Slide Number Placeholder 4">
            <a:extLst>
              <a:ext uri="{FF2B5EF4-FFF2-40B4-BE49-F238E27FC236}">
                <a16:creationId xmlns:a16="http://schemas.microsoft.com/office/drawing/2014/main" id="{3C162B16-5DB4-ABAC-02C7-69C99A0130E4}"/>
              </a:ext>
            </a:extLst>
          </p:cNvPr>
          <p:cNvSpPr>
            <a:spLocks noGrp="1"/>
          </p:cNvSpPr>
          <p:nvPr>
            <p:ph type="sldNum" sz="quarter" idx="12"/>
          </p:nvPr>
        </p:nvSpPr>
        <p:spPr/>
        <p:txBody>
          <a:bodyPr/>
          <a:lstStyle/>
          <a:p>
            <a:pPr>
              <a:defRPr/>
            </a:pPr>
            <a:fld id="{B896E9C3-6FFE-41AE-B541-C86A71EBE145}" type="slidenum">
              <a:rPr lang="en-GB" altLang="en-US" smtClean="0"/>
              <a:pPr>
                <a:defRPr/>
              </a:pPr>
              <a:t>2</a:t>
            </a:fld>
            <a:endParaRPr lang="en-GB" altLang="en-US"/>
          </a:p>
        </p:txBody>
      </p:sp>
    </p:spTree>
    <p:extLst>
      <p:ext uri="{BB962C8B-B14F-4D97-AF65-F5344CB8AC3E}">
        <p14:creationId xmlns:p14="http://schemas.microsoft.com/office/powerpoint/2010/main" val="3131501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99FEA-0684-EEDA-79A5-6E179DADE468}"/>
              </a:ext>
            </a:extLst>
          </p:cNvPr>
          <p:cNvSpPr>
            <a:spLocks noGrp="1"/>
          </p:cNvSpPr>
          <p:nvPr>
            <p:ph type="title"/>
          </p:nvPr>
        </p:nvSpPr>
        <p:spPr>
          <a:xfrm>
            <a:off x="457200" y="413792"/>
            <a:ext cx="8229600" cy="1143000"/>
          </a:xfrm>
        </p:spPr>
        <p:txBody>
          <a:bodyPr/>
          <a:lstStyle/>
          <a:p>
            <a:r>
              <a:rPr lang="en-GB" sz="3600" dirty="0">
                <a:effectLst/>
                <a:ea typeface="Aptos"/>
              </a:rPr>
              <a:t>CFI Rotterdam, 10/04/2020, </a:t>
            </a:r>
            <a:r>
              <a:rPr lang="en-GB" sz="3600" i="1" dirty="0">
                <a:effectLst/>
                <a:ea typeface="Aptos"/>
              </a:rPr>
              <a:t>A v B </a:t>
            </a:r>
            <a:r>
              <a:rPr lang="en-GB" sz="3600" dirty="0">
                <a:effectLst/>
                <a:ea typeface="Aptos"/>
              </a:rPr>
              <a:t>(1)</a:t>
            </a:r>
            <a:br>
              <a:rPr lang="en-GB" sz="3800" dirty="0"/>
            </a:br>
            <a:endParaRPr lang="en-GB" sz="3800" dirty="0"/>
          </a:p>
        </p:txBody>
      </p:sp>
      <p:sp>
        <p:nvSpPr>
          <p:cNvPr id="3" name="Content Placeholder 2">
            <a:extLst>
              <a:ext uri="{FF2B5EF4-FFF2-40B4-BE49-F238E27FC236}">
                <a16:creationId xmlns:a16="http://schemas.microsoft.com/office/drawing/2014/main" id="{461DA67F-9845-77A3-BBED-E62FAA02CB7A}"/>
              </a:ext>
            </a:extLst>
          </p:cNvPr>
          <p:cNvSpPr>
            <a:spLocks noGrp="1"/>
          </p:cNvSpPr>
          <p:nvPr>
            <p:ph idx="1"/>
          </p:nvPr>
        </p:nvSpPr>
        <p:spPr/>
        <p:txBody>
          <a:bodyPr/>
          <a:lstStyle/>
          <a:p>
            <a:r>
              <a:rPr lang="en-GB" dirty="0"/>
              <a:t>Defendant put claimant’s photos on a website. No discussion of infringement:</a:t>
            </a:r>
          </a:p>
          <a:p>
            <a:pPr lvl="1"/>
            <a:r>
              <a:rPr lang="en-GB" sz="2400" dirty="0"/>
              <a:t>‘He asked attendees at the event to send him photos. It is not illogical that [the defendant] trusted that the people who sent the photos thereby gave permission for the re-publicization of the photos in question, because he had explicitly requested the photos for that purpose. In doing so, [the defendant] has fulfilled his duty of care, which duty of care may not be imposed too high in the case of a non-professional party such as [defendant].’ </a:t>
            </a:r>
          </a:p>
        </p:txBody>
      </p:sp>
      <p:sp>
        <p:nvSpPr>
          <p:cNvPr id="4" name="Footer Placeholder 3">
            <a:extLst>
              <a:ext uri="{FF2B5EF4-FFF2-40B4-BE49-F238E27FC236}">
                <a16:creationId xmlns:a16="http://schemas.microsoft.com/office/drawing/2014/main" id="{BB8BD08A-2AF8-22ED-836D-BB1AED05DEF8}"/>
              </a:ext>
            </a:extLst>
          </p:cNvPr>
          <p:cNvSpPr>
            <a:spLocks noGrp="1"/>
          </p:cNvSpPr>
          <p:nvPr>
            <p:ph type="ftr" sz="quarter" idx="11"/>
          </p:nvPr>
        </p:nvSpPr>
        <p:spPr/>
        <p:txBody>
          <a:bodyPr/>
          <a:lstStyle/>
          <a:p>
            <a:pPr>
              <a:defRPr/>
            </a:pPr>
            <a:r>
              <a:rPr lang="nb-NO"/>
              <a:t>Derclaye &amp; Stupfler - 2025</a:t>
            </a:r>
            <a:endParaRPr lang="en-US"/>
          </a:p>
        </p:txBody>
      </p:sp>
      <p:sp>
        <p:nvSpPr>
          <p:cNvPr id="5" name="Slide Number Placeholder 4">
            <a:extLst>
              <a:ext uri="{FF2B5EF4-FFF2-40B4-BE49-F238E27FC236}">
                <a16:creationId xmlns:a16="http://schemas.microsoft.com/office/drawing/2014/main" id="{7F4DFE41-8E1A-A9A2-E76F-D10744EA1855}"/>
              </a:ext>
            </a:extLst>
          </p:cNvPr>
          <p:cNvSpPr>
            <a:spLocks noGrp="1"/>
          </p:cNvSpPr>
          <p:nvPr>
            <p:ph type="sldNum" sz="quarter" idx="12"/>
          </p:nvPr>
        </p:nvSpPr>
        <p:spPr/>
        <p:txBody>
          <a:bodyPr/>
          <a:lstStyle/>
          <a:p>
            <a:pPr>
              <a:defRPr/>
            </a:pPr>
            <a:fld id="{B896E9C3-6FFE-41AE-B541-C86A71EBE145}" type="slidenum">
              <a:rPr lang="en-GB" altLang="en-US" smtClean="0"/>
              <a:pPr>
                <a:defRPr/>
              </a:pPr>
              <a:t>20</a:t>
            </a:fld>
            <a:endParaRPr lang="en-GB" altLang="en-US"/>
          </a:p>
        </p:txBody>
      </p:sp>
    </p:spTree>
    <p:extLst>
      <p:ext uri="{BB962C8B-B14F-4D97-AF65-F5344CB8AC3E}">
        <p14:creationId xmlns:p14="http://schemas.microsoft.com/office/powerpoint/2010/main" val="3222351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94FC7-0A8A-921D-0BC9-7441BEE255B2}"/>
              </a:ext>
            </a:extLst>
          </p:cNvPr>
          <p:cNvSpPr>
            <a:spLocks noGrp="1"/>
          </p:cNvSpPr>
          <p:nvPr>
            <p:ph type="title"/>
          </p:nvPr>
        </p:nvSpPr>
        <p:spPr/>
        <p:txBody>
          <a:bodyPr/>
          <a:lstStyle/>
          <a:p>
            <a:r>
              <a:rPr lang="en-GB" sz="4400" dirty="0">
                <a:effectLst/>
                <a:ea typeface="Aptos"/>
              </a:rPr>
              <a:t>CFI Rotterdam, 10/04/2020 (2)</a:t>
            </a:r>
            <a:endParaRPr lang="en-GB" dirty="0"/>
          </a:p>
        </p:txBody>
      </p:sp>
      <p:sp>
        <p:nvSpPr>
          <p:cNvPr id="3" name="Content Placeholder 2">
            <a:extLst>
              <a:ext uri="{FF2B5EF4-FFF2-40B4-BE49-F238E27FC236}">
                <a16:creationId xmlns:a16="http://schemas.microsoft.com/office/drawing/2014/main" id="{B5CDB473-4F53-05B4-92E9-CEE49B29FC34}"/>
              </a:ext>
            </a:extLst>
          </p:cNvPr>
          <p:cNvSpPr>
            <a:spLocks noGrp="1"/>
          </p:cNvSpPr>
          <p:nvPr>
            <p:ph idx="1"/>
          </p:nvPr>
        </p:nvSpPr>
        <p:spPr/>
        <p:txBody>
          <a:bodyPr/>
          <a:lstStyle/>
          <a:p>
            <a:r>
              <a:rPr lang="en-GB" dirty="0"/>
              <a:t>Defendant took down photos immediate when asked. </a:t>
            </a:r>
          </a:p>
          <a:p>
            <a:r>
              <a:rPr lang="en-GB" dirty="0"/>
              <a:t>Court held defendant not liable. Perhaps it was because there was an implied licence but not clear. </a:t>
            </a:r>
          </a:p>
          <a:p>
            <a:r>
              <a:rPr lang="en-GB" dirty="0"/>
              <a:t>Should have said there was infringement of communication to the public right but no damages (and no injunction as photos already withdrawn)</a:t>
            </a:r>
          </a:p>
        </p:txBody>
      </p:sp>
      <p:sp>
        <p:nvSpPr>
          <p:cNvPr id="4" name="Footer Placeholder 3">
            <a:extLst>
              <a:ext uri="{FF2B5EF4-FFF2-40B4-BE49-F238E27FC236}">
                <a16:creationId xmlns:a16="http://schemas.microsoft.com/office/drawing/2014/main" id="{C0BD6D53-A5A4-2EF9-CBB3-2DEE123CA180}"/>
              </a:ext>
            </a:extLst>
          </p:cNvPr>
          <p:cNvSpPr>
            <a:spLocks noGrp="1"/>
          </p:cNvSpPr>
          <p:nvPr>
            <p:ph type="ftr" sz="quarter" idx="11"/>
          </p:nvPr>
        </p:nvSpPr>
        <p:spPr/>
        <p:txBody>
          <a:bodyPr/>
          <a:lstStyle/>
          <a:p>
            <a:pPr>
              <a:defRPr/>
            </a:pPr>
            <a:r>
              <a:rPr lang="nb-NO"/>
              <a:t>Derclaye &amp; Stupfler - 2025</a:t>
            </a:r>
            <a:endParaRPr lang="en-US"/>
          </a:p>
        </p:txBody>
      </p:sp>
      <p:sp>
        <p:nvSpPr>
          <p:cNvPr id="5" name="Slide Number Placeholder 4">
            <a:extLst>
              <a:ext uri="{FF2B5EF4-FFF2-40B4-BE49-F238E27FC236}">
                <a16:creationId xmlns:a16="http://schemas.microsoft.com/office/drawing/2014/main" id="{439F6346-906A-BE95-6313-4DC08E2A3273}"/>
              </a:ext>
            </a:extLst>
          </p:cNvPr>
          <p:cNvSpPr>
            <a:spLocks noGrp="1"/>
          </p:cNvSpPr>
          <p:nvPr>
            <p:ph type="sldNum" sz="quarter" idx="12"/>
          </p:nvPr>
        </p:nvSpPr>
        <p:spPr/>
        <p:txBody>
          <a:bodyPr/>
          <a:lstStyle/>
          <a:p>
            <a:pPr>
              <a:defRPr/>
            </a:pPr>
            <a:fld id="{B896E9C3-6FFE-41AE-B541-C86A71EBE145}" type="slidenum">
              <a:rPr lang="en-GB" altLang="en-US" smtClean="0"/>
              <a:pPr>
                <a:defRPr/>
              </a:pPr>
              <a:t>21</a:t>
            </a:fld>
            <a:endParaRPr lang="en-GB" altLang="en-US"/>
          </a:p>
        </p:txBody>
      </p:sp>
    </p:spTree>
    <p:extLst>
      <p:ext uri="{BB962C8B-B14F-4D97-AF65-F5344CB8AC3E}">
        <p14:creationId xmlns:p14="http://schemas.microsoft.com/office/powerpoint/2010/main" val="4095389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4A83B-E96E-6280-E6A4-92DAB2CA58D0}"/>
              </a:ext>
            </a:extLst>
          </p:cNvPr>
          <p:cNvSpPr>
            <a:spLocks noGrp="1"/>
          </p:cNvSpPr>
          <p:nvPr>
            <p:ph type="title"/>
          </p:nvPr>
        </p:nvSpPr>
        <p:spPr/>
        <p:txBody>
          <a:bodyPr/>
          <a:lstStyle/>
          <a:p>
            <a:r>
              <a:rPr lang="en-GB" dirty="0"/>
              <a:t>Other Member States </a:t>
            </a:r>
          </a:p>
        </p:txBody>
      </p:sp>
      <p:sp>
        <p:nvSpPr>
          <p:cNvPr id="3" name="Content Placeholder 2">
            <a:extLst>
              <a:ext uri="{FF2B5EF4-FFF2-40B4-BE49-F238E27FC236}">
                <a16:creationId xmlns:a16="http://schemas.microsoft.com/office/drawing/2014/main" id="{C049F0BB-1B3E-BEDD-E0B4-750A89B03FB8}"/>
              </a:ext>
            </a:extLst>
          </p:cNvPr>
          <p:cNvSpPr>
            <a:spLocks noGrp="1"/>
          </p:cNvSpPr>
          <p:nvPr>
            <p:ph idx="1"/>
          </p:nvPr>
        </p:nvSpPr>
        <p:spPr>
          <a:xfrm>
            <a:off x="457200" y="1484784"/>
            <a:ext cx="8229600" cy="4525963"/>
          </a:xfrm>
        </p:spPr>
        <p:txBody>
          <a:bodyPr/>
          <a:lstStyle/>
          <a:p>
            <a:r>
              <a:rPr lang="en-GB" sz="2800" dirty="0"/>
              <a:t>Various breaches but mostly on infringement, originality and exceptions </a:t>
            </a:r>
          </a:p>
          <a:p>
            <a:r>
              <a:rPr lang="en-US" sz="2800" dirty="0"/>
              <a:t>A minority of national courts do not comply </a:t>
            </a:r>
            <a:r>
              <a:rPr lang="en-US" sz="2800" dirty="0" err="1"/>
              <a:t>ie</a:t>
            </a:r>
            <a:r>
              <a:rPr lang="en-US" sz="2800" dirty="0"/>
              <a:t> 14% overall in all 28 countries.</a:t>
            </a:r>
          </a:p>
          <a:p>
            <a:r>
              <a:rPr lang="en-US" sz="2800" dirty="0"/>
              <a:t>Highest non-compliant countries = DK, LU, NL, B and NC mostly on functional works</a:t>
            </a:r>
          </a:p>
          <a:p>
            <a:r>
              <a:rPr lang="en-GB" sz="2800" dirty="0"/>
              <a:t>Other Member States courts use overall impression too e.g. B, LUX, DK, SW</a:t>
            </a:r>
          </a:p>
          <a:p>
            <a:r>
              <a:rPr lang="en-GB" sz="2800" dirty="0"/>
              <a:t>Some Belgian courts use prior art to decide originality of WAA</a:t>
            </a:r>
          </a:p>
        </p:txBody>
      </p:sp>
      <p:sp>
        <p:nvSpPr>
          <p:cNvPr id="4" name="Footer Placeholder 3">
            <a:extLst>
              <a:ext uri="{FF2B5EF4-FFF2-40B4-BE49-F238E27FC236}">
                <a16:creationId xmlns:a16="http://schemas.microsoft.com/office/drawing/2014/main" id="{C3501FEB-FDC9-154D-4513-997A61B4507E}"/>
              </a:ext>
            </a:extLst>
          </p:cNvPr>
          <p:cNvSpPr>
            <a:spLocks noGrp="1"/>
          </p:cNvSpPr>
          <p:nvPr>
            <p:ph type="ftr" sz="quarter" idx="11"/>
          </p:nvPr>
        </p:nvSpPr>
        <p:spPr/>
        <p:txBody>
          <a:bodyPr/>
          <a:lstStyle/>
          <a:p>
            <a:pPr>
              <a:defRPr/>
            </a:pPr>
            <a:r>
              <a:rPr lang="nb-NO" dirty="0"/>
              <a:t>Derclaye &amp; Stupfler - 2025</a:t>
            </a:r>
            <a:endParaRPr lang="en-US" dirty="0"/>
          </a:p>
        </p:txBody>
      </p:sp>
      <p:sp>
        <p:nvSpPr>
          <p:cNvPr id="5" name="Slide Number Placeholder 4">
            <a:extLst>
              <a:ext uri="{FF2B5EF4-FFF2-40B4-BE49-F238E27FC236}">
                <a16:creationId xmlns:a16="http://schemas.microsoft.com/office/drawing/2014/main" id="{4231D21F-989D-0DE9-637D-7B46F1D620ED}"/>
              </a:ext>
            </a:extLst>
          </p:cNvPr>
          <p:cNvSpPr>
            <a:spLocks noGrp="1"/>
          </p:cNvSpPr>
          <p:nvPr>
            <p:ph type="sldNum" sz="quarter" idx="12"/>
          </p:nvPr>
        </p:nvSpPr>
        <p:spPr/>
        <p:txBody>
          <a:bodyPr/>
          <a:lstStyle/>
          <a:p>
            <a:pPr>
              <a:defRPr/>
            </a:pPr>
            <a:fld id="{B896E9C3-6FFE-41AE-B541-C86A71EBE145}" type="slidenum">
              <a:rPr lang="en-GB" altLang="en-US" smtClean="0"/>
              <a:pPr>
                <a:defRPr/>
              </a:pPr>
              <a:t>22</a:t>
            </a:fld>
            <a:endParaRPr lang="en-GB" altLang="en-US"/>
          </a:p>
        </p:txBody>
      </p:sp>
    </p:spTree>
    <p:extLst>
      <p:ext uri="{BB962C8B-B14F-4D97-AF65-F5344CB8AC3E}">
        <p14:creationId xmlns:p14="http://schemas.microsoft.com/office/powerpoint/2010/main" val="4233367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 - NL </a:t>
            </a:r>
          </a:p>
        </p:txBody>
      </p:sp>
      <p:sp>
        <p:nvSpPr>
          <p:cNvPr id="3" name="Content Placeholder 2"/>
          <p:cNvSpPr>
            <a:spLocks noGrp="1"/>
          </p:cNvSpPr>
          <p:nvPr>
            <p:ph idx="1"/>
          </p:nvPr>
        </p:nvSpPr>
        <p:spPr/>
        <p:txBody>
          <a:bodyPr/>
          <a:lstStyle/>
          <a:p>
            <a:r>
              <a:rPr lang="en-GB" dirty="0"/>
              <a:t>Bad compliance on certain topics mainly infringement test: is the reason resistance, tradition, misunderstanding, unawareness, all or some of those?</a:t>
            </a:r>
          </a:p>
          <a:p>
            <a:r>
              <a:rPr lang="en-GB" dirty="0"/>
              <a:t>Have I missed any decision? Misinterpreted something?</a:t>
            </a:r>
          </a:p>
        </p:txBody>
      </p:sp>
      <p:sp>
        <p:nvSpPr>
          <p:cNvPr id="4" name="Footer Placeholder 3"/>
          <p:cNvSpPr>
            <a:spLocks noGrp="1"/>
          </p:cNvSpPr>
          <p:nvPr>
            <p:ph type="ftr" sz="quarter" idx="11"/>
          </p:nvPr>
        </p:nvSpPr>
        <p:spPr/>
        <p:txBody>
          <a:bodyPr/>
          <a:lstStyle/>
          <a:p>
            <a:pPr>
              <a:defRPr/>
            </a:pPr>
            <a:r>
              <a:rPr lang="nb-NO"/>
              <a:t>Derclaye &amp; Stupfler - 2025</a:t>
            </a:r>
            <a:endParaRPr lang="en-US"/>
          </a:p>
        </p:txBody>
      </p:sp>
      <p:sp>
        <p:nvSpPr>
          <p:cNvPr id="5" name="Slide Number Placeholder 4"/>
          <p:cNvSpPr>
            <a:spLocks noGrp="1"/>
          </p:cNvSpPr>
          <p:nvPr>
            <p:ph type="sldNum" sz="quarter" idx="12"/>
          </p:nvPr>
        </p:nvSpPr>
        <p:spPr/>
        <p:txBody>
          <a:bodyPr/>
          <a:lstStyle/>
          <a:p>
            <a:pPr>
              <a:defRPr/>
            </a:pPr>
            <a:fld id="{B896E9C3-6FFE-41AE-B541-C86A71EBE145}" type="slidenum">
              <a:rPr lang="en-GB" altLang="en-US" smtClean="0"/>
              <a:pPr>
                <a:defRPr/>
              </a:pPr>
              <a:t>23</a:t>
            </a:fld>
            <a:endParaRPr lang="en-GB" altLang="en-US"/>
          </a:p>
        </p:txBody>
      </p:sp>
      <p:pic>
        <p:nvPicPr>
          <p:cNvPr id="7" name="Picture 6">
            <a:extLst>
              <a:ext uri="{FF2B5EF4-FFF2-40B4-BE49-F238E27FC236}">
                <a16:creationId xmlns:a16="http://schemas.microsoft.com/office/drawing/2014/main" id="{CBDADCEE-0E51-D357-8BD8-B4760E0FF58D}"/>
              </a:ext>
            </a:extLst>
          </p:cNvPr>
          <p:cNvPicPr>
            <a:picLocks noChangeAspect="1"/>
          </p:cNvPicPr>
          <p:nvPr/>
        </p:nvPicPr>
        <p:blipFill>
          <a:blip r:embed="rId3"/>
          <a:stretch>
            <a:fillRect/>
          </a:stretch>
        </p:blipFill>
        <p:spPr>
          <a:xfrm>
            <a:off x="79981" y="156491"/>
            <a:ext cx="1714499" cy="1428749"/>
          </a:xfrm>
          <a:prstGeom prst="rect">
            <a:avLst/>
          </a:prstGeom>
        </p:spPr>
      </p:pic>
      <p:pic>
        <p:nvPicPr>
          <p:cNvPr id="8" name="Picture 7" descr="A blue flag with yellow stars in the center&#10;&#10;Description automatically generated">
            <a:extLst>
              <a:ext uri="{FF2B5EF4-FFF2-40B4-BE49-F238E27FC236}">
                <a16:creationId xmlns:a16="http://schemas.microsoft.com/office/drawing/2014/main" id="{4CFCBEF9-EEC6-20A7-A221-264674DEB2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6296" y="116632"/>
            <a:ext cx="1858515" cy="1239010"/>
          </a:xfrm>
          <a:prstGeom prst="rect">
            <a:avLst/>
          </a:prstGeom>
        </p:spPr>
      </p:pic>
    </p:spTree>
    <p:extLst>
      <p:ext uri="{BB962C8B-B14F-4D97-AF65-F5344CB8AC3E}">
        <p14:creationId xmlns:p14="http://schemas.microsoft.com/office/powerpoint/2010/main" val="4272556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E2136-35A3-100B-985D-956EED4E1DC6}"/>
              </a:ext>
            </a:extLst>
          </p:cNvPr>
          <p:cNvSpPr>
            <a:spLocks noGrp="1"/>
          </p:cNvSpPr>
          <p:nvPr>
            <p:ph type="title"/>
          </p:nvPr>
        </p:nvSpPr>
        <p:spPr/>
        <p:txBody>
          <a:bodyPr/>
          <a:lstStyle/>
          <a:p>
            <a:r>
              <a:rPr lang="en-GB" dirty="0"/>
              <a:t>My publications on the topic</a:t>
            </a:r>
          </a:p>
        </p:txBody>
      </p:sp>
      <p:sp>
        <p:nvSpPr>
          <p:cNvPr id="3" name="Content Placeholder 2">
            <a:extLst>
              <a:ext uri="{FF2B5EF4-FFF2-40B4-BE49-F238E27FC236}">
                <a16:creationId xmlns:a16="http://schemas.microsoft.com/office/drawing/2014/main" id="{C70BFDFF-C590-1357-A240-A6A4445CD118}"/>
              </a:ext>
            </a:extLst>
          </p:cNvPr>
          <p:cNvSpPr>
            <a:spLocks noGrp="1"/>
          </p:cNvSpPr>
          <p:nvPr>
            <p:ph idx="1"/>
          </p:nvPr>
        </p:nvSpPr>
        <p:spPr>
          <a:xfrm>
            <a:off x="457200" y="1412776"/>
            <a:ext cx="8435280" cy="4525963"/>
          </a:xfrm>
        </p:spPr>
        <p:txBody>
          <a:bodyPr/>
          <a:lstStyle/>
          <a:p>
            <a:r>
              <a:rPr lang="en-GB" sz="2200" kern="100" dirty="0">
                <a:effectLst/>
                <a:latin typeface="+mj-lt"/>
                <a:ea typeface="Times New Roman" panose="02020603050405020304" pitchFamily="18" charset="0"/>
                <a:cs typeface="Times New Roman" panose="02020603050405020304" pitchFamily="18" charset="0"/>
              </a:rPr>
              <a:t>Editorial - </a:t>
            </a:r>
            <a:r>
              <a:rPr lang="en-GB" sz="2200" u="sng" kern="100" dirty="0">
                <a:solidFill>
                  <a:srgbClr val="0000FF"/>
                </a:solidFill>
                <a:effectLst/>
                <a:latin typeface="+mj-lt"/>
                <a:ea typeface="Times New Roman" panose="02020603050405020304" pitchFamily="18" charset="0"/>
                <a:cs typeface="Times New Roman" panose="02020603050405020304" pitchFamily="18" charset="0"/>
                <a:hlinkClick r:id="rId2"/>
              </a:rPr>
              <a:t>Is Copyright Harmonisation in the EU Achieved in Practice and If Not, What Can We Do About It?</a:t>
            </a:r>
            <a:r>
              <a:rPr lang="en-GB" sz="2200" kern="100" dirty="0">
                <a:effectLst/>
                <a:latin typeface="+mj-lt"/>
                <a:ea typeface="Times New Roman" panose="02020603050405020304" pitchFamily="18" charset="0"/>
                <a:cs typeface="Times New Roman" panose="02020603050405020304" pitchFamily="18" charset="0"/>
              </a:rPr>
              <a:t> (2024) </a:t>
            </a:r>
            <a:r>
              <a:rPr lang="en-GB" sz="2200" kern="100" dirty="0" err="1">
                <a:effectLst/>
                <a:latin typeface="+mj-lt"/>
                <a:ea typeface="Times New Roman" panose="02020603050405020304" pitchFamily="18" charset="0"/>
                <a:cs typeface="Times New Roman" panose="02020603050405020304" pitchFamily="18" charset="0"/>
              </a:rPr>
              <a:t>Grur</a:t>
            </a:r>
            <a:r>
              <a:rPr lang="en-GB" sz="2200" kern="100" dirty="0">
                <a:effectLst/>
                <a:latin typeface="+mj-lt"/>
                <a:ea typeface="Times New Roman" panose="02020603050405020304" pitchFamily="18" charset="0"/>
                <a:cs typeface="Times New Roman" panose="02020603050405020304" pitchFamily="18" charset="0"/>
              </a:rPr>
              <a:t> Int 605-606. </a:t>
            </a:r>
            <a:endParaRPr lang="en-GB" sz="2200" kern="100" dirty="0">
              <a:effectLst/>
              <a:latin typeface="+mj-lt"/>
              <a:ea typeface="Aptos"/>
              <a:cs typeface="Times New Roman" panose="02020603050405020304" pitchFamily="18" charset="0"/>
            </a:endParaRPr>
          </a:p>
          <a:p>
            <a:r>
              <a:rPr lang="en-US" sz="2200" dirty="0"/>
              <a:t>"</a:t>
            </a:r>
            <a:r>
              <a:rPr lang="en-US" sz="2200" dirty="0">
                <a:hlinkClick r:id="rId3"/>
              </a:rPr>
              <a:t>To What Extent is the Parody Exception Truly Harmonised? An Empirical analysis of the Member States’ Case Law Post-</a:t>
            </a:r>
            <a:r>
              <a:rPr lang="en-US" sz="2200" dirty="0" err="1">
                <a:hlinkClick r:id="rId3"/>
              </a:rPr>
              <a:t>Deckmyn</a:t>
            </a:r>
            <a:r>
              <a:rPr lang="en-US" sz="2200" dirty="0"/>
              <a:t>“ (2023) IPQ 59-81</a:t>
            </a:r>
          </a:p>
          <a:p>
            <a:r>
              <a:rPr lang="en-US" sz="2200" dirty="0"/>
              <a:t>“</a:t>
            </a:r>
            <a:r>
              <a:rPr lang="en-US" sz="2200" dirty="0">
                <a:hlinkClick r:id="rId4"/>
              </a:rPr>
              <a:t>The status of three-dimensional functional works post-</a:t>
            </a:r>
            <a:r>
              <a:rPr lang="en-US" sz="2200" dirty="0" err="1">
                <a:hlinkClick r:id="rId4"/>
              </a:rPr>
              <a:t>Cofemel</a:t>
            </a:r>
            <a:r>
              <a:rPr lang="en-US" sz="2200" dirty="0">
                <a:hlinkClick r:id="rId4"/>
              </a:rPr>
              <a:t>. An empirical analysis of the Member States’ case law</a:t>
            </a:r>
            <a:r>
              <a:rPr lang="en-US" sz="2200" dirty="0"/>
              <a:t>”, Reto Hilty’s Festschrift, 2024, p. 121-138.</a:t>
            </a:r>
          </a:p>
          <a:p>
            <a:r>
              <a:rPr lang="en-US" sz="2200" dirty="0">
                <a:hlinkClick r:id="rId5"/>
              </a:rPr>
              <a:t>ECS annual conference 2023 presentation </a:t>
            </a:r>
            <a:r>
              <a:rPr lang="en-US" sz="2200" dirty="0"/>
              <a:t>giving stats and discussion of the database sui generis right </a:t>
            </a:r>
          </a:p>
          <a:p>
            <a:r>
              <a:rPr lang="en-US" sz="2200" dirty="0"/>
              <a:t>Forthcoming book, </a:t>
            </a:r>
            <a:r>
              <a:rPr lang="en-US" sz="2200" dirty="0">
                <a:hlinkClick r:id="rId6"/>
              </a:rPr>
              <a:t>Derclaye &amp; Stupfler, </a:t>
            </a:r>
            <a:r>
              <a:rPr lang="en-US" sz="2200" i="1" dirty="0">
                <a:hlinkClick r:id="rId6"/>
              </a:rPr>
              <a:t>EU copyright </a:t>
            </a:r>
            <a:r>
              <a:rPr lang="en-US" sz="2200" i="1" dirty="0" err="1">
                <a:hlinkClick r:id="rId6"/>
              </a:rPr>
              <a:t>harmonisation</a:t>
            </a:r>
            <a:r>
              <a:rPr lang="en-US" sz="2200" i="1" dirty="0">
                <a:hlinkClick r:id="rId6"/>
              </a:rPr>
              <a:t>, An Empirical Analysis of the National Case Law</a:t>
            </a:r>
            <a:r>
              <a:rPr lang="en-US" sz="2200" dirty="0"/>
              <a:t>, Hart//Bloomsbury (2025)</a:t>
            </a:r>
            <a:endParaRPr lang="en-GB" sz="2200" dirty="0"/>
          </a:p>
        </p:txBody>
      </p:sp>
      <p:sp>
        <p:nvSpPr>
          <p:cNvPr id="4" name="Footer Placeholder 3">
            <a:extLst>
              <a:ext uri="{FF2B5EF4-FFF2-40B4-BE49-F238E27FC236}">
                <a16:creationId xmlns:a16="http://schemas.microsoft.com/office/drawing/2014/main" id="{CBEA7E7F-D8DF-75B9-A814-7DF0F6CF6707}"/>
              </a:ext>
            </a:extLst>
          </p:cNvPr>
          <p:cNvSpPr>
            <a:spLocks noGrp="1"/>
          </p:cNvSpPr>
          <p:nvPr>
            <p:ph type="ftr" sz="quarter" idx="11"/>
          </p:nvPr>
        </p:nvSpPr>
        <p:spPr/>
        <p:txBody>
          <a:bodyPr/>
          <a:lstStyle/>
          <a:p>
            <a:pPr>
              <a:defRPr/>
            </a:pPr>
            <a:r>
              <a:rPr lang="nb-NO"/>
              <a:t>Derclaye &amp; Stupfler - 2025</a:t>
            </a:r>
            <a:endParaRPr lang="en-US" dirty="0"/>
          </a:p>
        </p:txBody>
      </p:sp>
      <p:sp>
        <p:nvSpPr>
          <p:cNvPr id="5" name="Slide Number Placeholder 4">
            <a:extLst>
              <a:ext uri="{FF2B5EF4-FFF2-40B4-BE49-F238E27FC236}">
                <a16:creationId xmlns:a16="http://schemas.microsoft.com/office/drawing/2014/main" id="{9025EC12-70B2-8735-57D1-4E2B65F3FF96}"/>
              </a:ext>
            </a:extLst>
          </p:cNvPr>
          <p:cNvSpPr>
            <a:spLocks noGrp="1"/>
          </p:cNvSpPr>
          <p:nvPr>
            <p:ph type="sldNum" sz="quarter" idx="12"/>
          </p:nvPr>
        </p:nvSpPr>
        <p:spPr/>
        <p:txBody>
          <a:bodyPr/>
          <a:lstStyle/>
          <a:p>
            <a:pPr>
              <a:defRPr/>
            </a:pPr>
            <a:fld id="{B896E9C3-6FFE-41AE-B541-C86A71EBE145}" type="slidenum">
              <a:rPr lang="en-GB" altLang="en-US" smtClean="0"/>
              <a:pPr>
                <a:defRPr/>
              </a:pPr>
              <a:t>24</a:t>
            </a:fld>
            <a:endParaRPr lang="en-GB" altLang="en-US"/>
          </a:p>
        </p:txBody>
      </p:sp>
    </p:spTree>
    <p:extLst>
      <p:ext uri="{BB962C8B-B14F-4D97-AF65-F5344CB8AC3E}">
        <p14:creationId xmlns:p14="http://schemas.microsoft.com/office/powerpoint/2010/main" val="2862849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139" name="Rectangle 48138">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9" name="Title 1">
            <a:extLst>
              <a:ext uri="{FF2B5EF4-FFF2-40B4-BE49-F238E27FC236}">
                <a16:creationId xmlns:a16="http://schemas.microsoft.com/office/drawing/2014/main" id="{41324EB1-6882-4E05-B423-81ED7DE3E861}"/>
              </a:ext>
            </a:extLst>
          </p:cNvPr>
          <p:cNvSpPr>
            <a:spLocks noChangeArrowheads="1"/>
          </p:cNvSpPr>
          <p:nvPr/>
        </p:nvSpPr>
        <p:spPr bwMode="auto">
          <a:xfrm>
            <a:off x="480060" y="329184"/>
            <a:ext cx="5170932" cy="16733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spcAft>
                <a:spcPts val="600"/>
              </a:spcAft>
              <a:buNone/>
            </a:pPr>
            <a:r>
              <a:rPr lang="en-US" sz="3600">
                <a:solidFill>
                  <a:srgbClr val="FF0000"/>
                </a:solidFill>
                <a:latin typeface="+mj-lt"/>
                <a:ea typeface="+mj-ea"/>
                <a:cs typeface="+mj-cs"/>
              </a:rPr>
              <a:t>Dank u wel </a:t>
            </a:r>
            <a:r>
              <a:rPr lang="en-US" sz="3600" dirty="0" err="1">
                <a:solidFill>
                  <a:srgbClr val="0070C0"/>
                </a:solidFill>
                <a:latin typeface="+mj-lt"/>
                <a:ea typeface="+mj-ea"/>
                <a:cs typeface="+mj-cs"/>
              </a:rPr>
              <a:t>voor</a:t>
            </a:r>
            <a:r>
              <a:rPr lang="en-US" sz="3600" dirty="0">
                <a:solidFill>
                  <a:srgbClr val="0070C0"/>
                </a:solidFill>
                <a:latin typeface="+mj-lt"/>
                <a:ea typeface="+mj-ea"/>
                <a:cs typeface="+mj-cs"/>
              </a:rPr>
              <a:t> </a:t>
            </a:r>
            <a:r>
              <a:rPr lang="en-US" sz="3600" dirty="0" err="1">
                <a:solidFill>
                  <a:srgbClr val="0070C0"/>
                </a:solidFill>
                <a:latin typeface="+mj-lt"/>
                <a:ea typeface="+mj-ea"/>
                <a:cs typeface="+mj-cs"/>
              </a:rPr>
              <a:t>uw</a:t>
            </a:r>
            <a:r>
              <a:rPr lang="en-US" sz="3600" dirty="0">
                <a:solidFill>
                  <a:srgbClr val="0070C0"/>
                </a:solidFill>
                <a:latin typeface="+mj-lt"/>
                <a:ea typeface="+mj-ea"/>
                <a:cs typeface="+mj-cs"/>
              </a:rPr>
              <a:t> </a:t>
            </a:r>
            <a:r>
              <a:rPr lang="en-US" sz="3600" dirty="0" err="1">
                <a:solidFill>
                  <a:srgbClr val="0070C0"/>
                </a:solidFill>
                <a:latin typeface="+mj-lt"/>
                <a:ea typeface="+mj-ea"/>
                <a:cs typeface="+mj-cs"/>
              </a:rPr>
              <a:t>aandacht</a:t>
            </a:r>
            <a:r>
              <a:rPr lang="en-US" sz="3600">
                <a:solidFill>
                  <a:srgbClr val="0070C0"/>
                </a:solidFill>
                <a:latin typeface="+mj-lt"/>
                <a:ea typeface="+mj-ea"/>
                <a:cs typeface="+mj-cs"/>
              </a:rPr>
              <a:t>! Vragen?</a:t>
            </a:r>
            <a:endParaRPr lang="en-US" sz="3600" dirty="0">
              <a:solidFill>
                <a:srgbClr val="0070C0"/>
              </a:solidFill>
              <a:latin typeface="+mj-lt"/>
              <a:ea typeface="+mj-ea"/>
              <a:cs typeface="+mj-cs"/>
            </a:endParaRPr>
          </a:p>
        </p:txBody>
      </p:sp>
      <p:sp>
        <p:nvSpPr>
          <p:cNvPr id="4814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214" y="2395728"/>
            <a:ext cx="3182691" cy="18288"/>
          </a:xfrm>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4" name="Rectangle 6">
            <a:extLst>
              <a:ext uri="{FF2B5EF4-FFF2-40B4-BE49-F238E27FC236}">
                <a16:creationId xmlns:a16="http://schemas.microsoft.com/office/drawing/2014/main" id="{7F0F21D8-B262-411C-BDE0-BD14A2E1ED8F}"/>
              </a:ext>
            </a:extLst>
          </p:cNvPr>
          <p:cNvSpPr>
            <a:spLocks noGrp="1"/>
          </p:cNvSpPr>
          <p:nvPr>
            <p:ph type="subTitle" idx="1"/>
          </p:nvPr>
        </p:nvSpPr>
        <p:spPr>
          <a:xfrm>
            <a:off x="480060" y="3212976"/>
            <a:ext cx="7260292" cy="2977512"/>
          </a:xfrm>
        </p:spPr>
        <p:txBody>
          <a:bodyPr vert="horz" lIns="91440" tIns="45720" rIns="91440" bIns="45720" rtlCol="0">
            <a:normAutofit/>
          </a:bodyPr>
          <a:lstStyle/>
          <a:p>
            <a:pPr algn="l" eaLnBrk="1" hangingPunct="1">
              <a:lnSpc>
                <a:spcPct val="90000"/>
              </a:lnSpc>
              <a:defRPr/>
            </a:pPr>
            <a:r>
              <a:rPr lang="en-US" sz="2000" kern="1200" dirty="0">
                <a:hlinkClick r:id="rId3"/>
              </a:rPr>
              <a:t>https://www.nottingham.ac.uk/law/people/estelle.derclaye</a:t>
            </a:r>
            <a:r>
              <a:rPr lang="en-US" sz="2000" kern="1200" dirty="0"/>
              <a:t> </a:t>
            </a:r>
            <a:r>
              <a:rPr lang="en-US" sz="2000" kern="1200" dirty="0">
                <a:hlinkClick r:id="rId4"/>
              </a:rPr>
              <a:t>Estelle.Derclaye@nottingham.ac.uk</a:t>
            </a:r>
            <a:r>
              <a:rPr lang="en-US" sz="2000" kern="1200" dirty="0"/>
              <a:t> </a:t>
            </a:r>
          </a:p>
          <a:p>
            <a:pPr indent="-228600" algn="l" eaLnBrk="1" hangingPunct="1">
              <a:lnSpc>
                <a:spcPct val="90000"/>
              </a:lnSpc>
              <a:buFont typeface="Arial" panose="020B0604020202020204" pitchFamily="34" charset="0"/>
              <a:buChar char="•"/>
              <a:defRPr/>
            </a:pPr>
            <a:endParaRPr lang="en-US" sz="2000" kern="1200" dirty="0"/>
          </a:p>
          <a:p>
            <a:pPr algn="l" eaLnBrk="1" hangingPunct="1">
              <a:lnSpc>
                <a:spcPct val="90000"/>
              </a:lnSpc>
              <a:defRPr/>
            </a:pPr>
            <a:r>
              <a:rPr lang="en-US" sz="2000" kern="1200" dirty="0">
                <a:hlinkClick r:id="rId5"/>
              </a:rPr>
              <a:t>https://math.univ-angers.fr/~stupfler/</a:t>
            </a:r>
            <a:r>
              <a:rPr lang="en-US" sz="2000" kern="1200" dirty="0"/>
              <a:t> </a:t>
            </a:r>
          </a:p>
          <a:p>
            <a:pPr algn="l" eaLnBrk="1" hangingPunct="1">
              <a:lnSpc>
                <a:spcPct val="90000"/>
              </a:lnSpc>
              <a:defRPr/>
            </a:pPr>
            <a:r>
              <a:rPr lang="en-US" sz="2000" kern="1200" dirty="0">
                <a:hlinkClick r:id="rId6"/>
              </a:rPr>
              <a:t>gilles.stupfler@univ-angers.fr</a:t>
            </a:r>
            <a:r>
              <a:rPr lang="en-US" sz="2000" kern="1200" dirty="0"/>
              <a:t> </a:t>
            </a:r>
          </a:p>
          <a:p>
            <a:pPr indent="-228600" algn="l" eaLnBrk="1" hangingPunct="1">
              <a:lnSpc>
                <a:spcPct val="90000"/>
              </a:lnSpc>
              <a:buFont typeface="Arial" panose="020B0604020202020204" pitchFamily="34" charset="0"/>
              <a:buChar char="•"/>
              <a:defRPr/>
            </a:pPr>
            <a:endParaRPr lang="en-US" sz="1900" kern="1200" dirty="0"/>
          </a:p>
        </p:txBody>
      </p:sp>
      <p:pic>
        <p:nvPicPr>
          <p:cNvPr id="3" name="Picture 2" descr="A blue flag with yellow stars in the center&#10;&#10;Description automatically generated">
            <a:extLst>
              <a:ext uri="{FF2B5EF4-FFF2-40B4-BE49-F238E27FC236}">
                <a16:creationId xmlns:a16="http://schemas.microsoft.com/office/drawing/2014/main" id="{08D9B18F-7591-9363-B3FE-C358244478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7880" y="4167098"/>
            <a:ext cx="2996946" cy="2000461"/>
          </a:xfrm>
          <a:prstGeom prst="rect">
            <a:avLst/>
          </a:prstGeom>
        </p:spPr>
      </p:pic>
      <p:pic>
        <p:nvPicPr>
          <p:cNvPr id="8" name="Picture 7">
            <a:extLst>
              <a:ext uri="{FF2B5EF4-FFF2-40B4-BE49-F238E27FC236}">
                <a16:creationId xmlns:a16="http://schemas.microsoft.com/office/drawing/2014/main" id="{7F1DE8BF-3CFB-937C-F5DF-FE10C0E6C6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97880" y="751815"/>
            <a:ext cx="2996946" cy="2139604"/>
          </a:xfrm>
          <a:prstGeom prst="rect">
            <a:avLst/>
          </a:prstGeom>
        </p:spPr>
      </p:pic>
      <p:sp>
        <p:nvSpPr>
          <p:cNvPr id="11" name="TextBox 10">
            <a:extLst>
              <a:ext uri="{FF2B5EF4-FFF2-40B4-BE49-F238E27FC236}">
                <a16:creationId xmlns:a16="http://schemas.microsoft.com/office/drawing/2014/main" id="{DC8FFC77-DE33-801F-DFCA-2000111D7311}"/>
              </a:ext>
            </a:extLst>
          </p:cNvPr>
          <p:cNvSpPr txBox="1"/>
          <p:nvPr/>
        </p:nvSpPr>
        <p:spPr>
          <a:xfrm>
            <a:off x="6444208" y="2843644"/>
            <a:ext cx="2341240" cy="369332"/>
          </a:xfrm>
          <a:prstGeom prst="rect">
            <a:avLst/>
          </a:prstGeom>
          <a:noFill/>
        </p:spPr>
        <p:txBody>
          <a:bodyPr wrap="square" rtlCol="0">
            <a:spAutoFit/>
          </a:bodyPr>
          <a:lstStyle/>
          <a:p>
            <a:r>
              <a:rPr lang="en-GB" dirty="0">
                <a:hlinkClick r:id="rId9" tooltip="User:Ziko-C"/>
              </a:rPr>
              <a:t>Photo by </a:t>
            </a:r>
            <a:r>
              <a:rPr lang="en-GB" dirty="0" err="1">
                <a:hlinkClick r:id="rId9" tooltip="User:Ziko-C"/>
              </a:rPr>
              <a:t>Ziko</a:t>
            </a:r>
            <a:r>
              <a:rPr lang="en-GB" dirty="0">
                <a:hlinkClick r:id="rId9" tooltip="User:Ziko-C"/>
              </a:rPr>
              <a:t>-C</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FD2FB-FC82-4E35-CB01-138CD9781757}"/>
              </a:ext>
            </a:extLst>
          </p:cNvPr>
          <p:cNvSpPr>
            <a:spLocks noGrp="1"/>
          </p:cNvSpPr>
          <p:nvPr>
            <p:ph type="title"/>
          </p:nvPr>
        </p:nvSpPr>
        <p:spPr>
          <a:xfrm>
            <a:off x="457200" y="413792"/>
            <a:ext cx="8229600" cy="1143000"/>
          </a:xfrm>
        </p:spPr>
        <p:txBody>
          <a:bodyPr/>
          <a:lstStyle/>
          <a:p>
            <a:r>
              <a:rPr lang="en-GB" dirty="0"/>
              <a:t>Gap &amp; methodology  </a:t>
            </a:r>
          </a:p>
        </p:txBody>
      </p:sp>
      <p:sp>
        <p:nvSpPr>
          <p:cNvPr id="3" name="Content Placeholder 2">
            <a:extLst>
              <a:ext uri="{FF2B5EF4-FFF2-40B4-BE49-F238E27FC236}">
                <a16:creationId xmlns:a16="http://schemas.microsoft.com/office/drawing/2014/main" id="{331FE45B-C28B-9BDE-21AC-5BEFAF936CD9}"/>
              </a:ext>
            </a:extLst>
          </p:cNvPr>
          <p:cNvSpPr>
            <a:spLocks noGrp="1"/>
          </p:cNvSpPr>
          <p:nvPr>
            <p:ph idx="1"/>
          </p:nvPr>
        </p:nvSpPr>
        <p:spPr>
          <a:xfrm>
            <a:off x="323528" y="1672208"/>
            <a:ext cx="8579296" cy="4421088"/>
          </a:xfrm>
        </p:spPr>
        <p:txBody>
          <a:bodyPr/>
          <a:lstStyle/>
          <a:p>
            <a:r>
              <a:rPr lang="en-GB" sz="2600" dirty="0"/>
              <a:t>A lot written on CJEU case law but not on how Member States’ courts apply it =&gt; fills this gap</a:t>
            </a:r>
          </a:p>
          <a:p>
            <a:r>
              <a:rPr lang="en-GB" sz="2600" dirty="0"/>
              <a:t>Hypothesis/RQ: </a:t>
            </a:r>
            <a:r>
              <a:rPr lang="en-GB" sz="2600" dirty="0">
                <a:effectLst/>
                <a:latin typeface="+mj-lt"/>
                <a:ea typeface="Calibri" panose="020F0502020204030204" pitchFamily="34" charset="0"/>
              </a:rPr>
              <a:t>is there is disharmony in national case law (i.e. courts’ decisions do not comply with the copyright acquis) + is it owed to </a:t>
            </a:r>
            <a:r>
              <a:rPr lang="en-GB" sz="2600" dirty="0" err="1">
                <a:effectLst/>
                <a:latin typeface="+mj-lt"/>
                <a:ea typeface="Calibri" panose="020F0502020204030204" pitchFamily="34" charset="0"/>
              </a:rPr>
              <a:t>misimplementing</a:t>
            </a:r>
            <a:r>
              <a:rPr lang="en-GB" sz="2600" dirty="0">
                <a:effectLst/>
                <a:latin typeface="+mj-lt"/>
                <a:ea typeface="Calibri" panose="020F0502020204030204" pitchFamily="34" charset="0"/>
              </a:rPr>
              <a:t> EU copyright legislation or misinterpreting CJEU case law</a:t>
            </a:r>
            <a:endParaRPr lang="en-GB" sz="2600" dirty="0">
              <a:latin typeface="+mj-lt"/>
            </a:endParaRPr>
          </a:p>
          <a:p>
            <a:r>
              <a:rPr lang="en-GB" sz="2600" dirty="0"/>
              <a:t>Funded by ESRC Impact Accelerator Account, British Academy and Google: </a:t>
            </a:r>
            <a:r>
              <a:rPr lang="en-US" sz="2600" dirty="0"/>
              <a:t>50 most recent court decisions on copyright law’s limits handed down by the civil courts at all levels in all Member States + UK</a:t>
            </a:r>
          </a:p>
        </p:txBody>
      </p:sp>
      <p:sp>
        <p:nvSpPr>
          <p:cNvPr id="4" name="Footer Placeholder 3">
            <a:extLst>
              <a:ext uri="{FF2B5EF4-FFF2-40B4-BE49-F238E27FC236}">
                <a16:creationId xmlns:a16="http://schemas.microsoft.com/office/drawing/2014/main" id="{F6620F71-E7B1-E39E-1BF5-7972C4C159D0}"/>
              </a:ext>
            </a:extLst>
          </p:cNvPr>
          <p:cNvSpPr>
            <a:spLocks noGrp="1"/>
          </p:cNvSpPr>
          <p:nvPr>
            <p:ph type="ftr" sz="quarter" idx="11"/>
          </p:nvPr>
        </p:nvSpPr>
        <p:spPr/>
        <p:txBody>
          <a:bodyPr/>
          <a:lstStyle/>
          <a:p>
            <a:pPr>
              <a:defRPr/>
            </a:pPr>
            <a:r>
              <a:rPr lang="en-US"/>
              <a:t>Derclaye &amp; Stupfler - 2025</a:t>
            </a:r>
            <a:endParaRPr lang="en-US" dirty="0"/>
          </a:p>
        </p:txBody>
      </p:sp>
      <p:sp>
        <p:nvSpPr>
          <p:cNvPr id="5" name="Slide Number Placeholder 4">
            <a:extLst>
              <a:ext uri="{FF2B5EF4-FFF2-40B4-BE49-F238E27FC236}">
                <a16:creationId xmlns:a16="http://schemas.microsoft.com/office/drawing/2014/main" id="{15D9D6DD-2EB8-F9D1-546A-798A95A8D4E2}"/>
              </a:ext>
            </a:extLst>
          </p:cNvPr>
          <p:cNvSpPr>
            <a:spLocks noGrp="1"/>
          </p:cNvSpPr>
          <p:nvPr>
            <p:ph type="sldNum" sz="quarter" idx="12"/>
          </p:nvPr>
        </p:nvSpPr>
        <p:spPr/>
        <p:txBody>
          <a:bodyPr/>
          <a:lstStyle/>
          <a:p>
            <a:pPr>
              <a:defRPr/>
            </a:pPr>
            <a:fld id="{B896E9C3-6FFE-41AE-B541-C86A71EBE145}" type="slidenum">
              <a:rPr lang="en-GB" altLang="en-US" smtClean="0"/>
              <a:pPr>
                <a:defRPr/>
              </a:pPr>
              <a:t>3</a:t>
            </a:fld>
            <a:endParaRPr lang="en-GB" altLang="en-US" dirty="0"/>
          </a:p>
        </p:txBody>
      </p:sp>
      <p:pic>
        <p:nvPicPr>
          <p:cNvPr id="8" name="Picture 7">
            <a:extLst>
              <a:ext uri="{FF2B5EF4-FFF2-40B4-BE49-F238E27FC236}">
                <a16:creationId xmlns:a16="http://schemas.microsoft.com/office/drawing/2014/main" id="{9FA7452D-3FC9-F055-4B65-3D13959FE2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544" y="-531440"/>
            <a:ext cx="2414752" cy="2016224"/>
          </a:xfrm>
          <a:prstGeom prst="rect">
            <a:avLst/>
          </a:prstGeom>
        </p:spPr>
      </p:pic>
      <p:sp>
        <p:nvSpPr>
          <p:cNvPr id="9" name="TextBox 8">
            <a:extLst>
              <a:ext uri="{FF2B5EF4-FFF2-40B4-BE49-F238E27FC236}">
                <a16:creationId xmlns:a16="http://schemas.microsoft.com/office/drawing/2014/main" id="{41520FFA-6314-2B01-9C75-016EDF2BB678}"/>
              </a:ext>
            </a:extLst>
          </p:cNvPr>
          <p:cNvSpPr txBox="1"/>
          <p:nvPr/>
        </p:nvSpPr>
        <p:spPr>
          <a:xfrm>
            <a:off x="2085908" y="-20545"/>
            <a:ext cx="4934364" cy="523220"/>
          </a:xfrm>
          <a:prstGeom prst="rect">
            <a:avLst/>
          </a:prstGeom>
          <a:noFill/>
        </p:spPr>
        <p:txBody>
          <a:bodyPr wrap="none" rtlCol="0">
            <a:spAutoFit/>
          </a:bodyPr>
          <a:lstStyle/>
          <a:p>
            <a:r>
              <a:rPr lang="en-US" sz="1400" dirty="0"/>
              <a:t>By </a:t>
            </a:r>
            <a:r>
              <a:rPr lang="en-US" sz="1400" dirty="0" err="1"/>
              <a:t>WillMcC</a:t>
            </a:r>
            <a:r>
              <a:rPr lang="en-US" sz="1400" dirty="0"/>
              <a:t> - Own work, CC BY-SA 3.0</a:t>
            </a:r>
          </a:p>
          <a:p>
            <a:r>
              <a:rPr lang="en-US" sz="1400" dirty="0"/>
              <a:t>https://commons.wikimedia.org/w/index.php?curid=4379199</a:t>
            </a:r>
            <a:endParaRPr lang="en-GB" sz="1400" dirty="0"/>
          </a:p>
        </p:txBody>
      </p:sp>
    </p:spTree>
    <p:extLst>
      <p:ext uri="{BB962C8B-B14F-4D97-AF65-F5344CB8AC3E}">
        <p14:creationId xmlns:p14="http://schemas.microsoft.com/office/powerpoint/2010/main" val="2065097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6F791-AA22-D959-2CEC-544D16700BEF}"/>
              </a:ext>
            </a:extLst>
          </p:cNvPr>
          <p:cNvSpPr>
            <a:spLocks noGrp="1"/>
          </p:cNvSpPr>
          <p:nvPr>
            <p:ph type="title"/>
          </p:nvPr>
        </p:nvSpPr>
        <p:spPr/>
        <p:txBody>
          <a:bodyPr/>
          <a:lstStyle/>
          <a:p>
            <a:r>
              <a:rPr lang="en-GB" dirty="0"/>
              <a:t>Methodology (cont’d)</a:t>
            </a:r>
          </a:p>
        </p:txBody>
      </p:sp>
      <p:sp>
        <p:nvSpPr>
          <p:cNvPr id="3" name="Content Placeholder 2">
            <a:extLst>
              <a:ext uri="{FF2B5EF4-FFF2-40B4-BE49-F238E27FC236}">
                <a16:creationId xmlns:a16="http://schemas.microsoft.com/office/drawing/2014/main" id="{C48156C3-5A66-B9A0-312C-C9A693E0A876}"/>
              </a:ext>
            </a:extLst>
          </p:cNvPr>
          <p:cNvSpPr>
            <a:spLocks noGrp="1"/>
          </p:cNvSpPr>
          <p:nvPr>
            <p:ph idx="1"/>
          </p:nvPr>
        </p:nvSpPr>
        <p:spPr>
          <a:xfrm>
            <a:off x="323528" y="1412776"/>
            <a:ext cx="8496944" cy="4645025"/>
          </a:xfrm>
        </p:spPr>
        <p:txBody>
          <a:bodyPr/>
          <a:lstStyle/>
          <a:p>
            <a:r>
              <a:rPr lang="en-US" sz="2500" dirty="0"/>
              <a:t>Cut off date 21/4/2021 (not beyond 2000 or beyond joining EU), mostly publicly accessible databases + Darts-IP, research assistants</a:t>
            </a:r>
          </a:p>
          <a:p>
            <a:r>
              <a:rPr lang="en-US" sz="2500" dirty="0"/>
              <a:t>Compliant with the acquis (directives/regulation + CJEU case law) = national court neither contradicts the letter nor the spirit of the acquis (i.e. if it adds to the directives, CJEU’s interpretation, it does not contradict it)</a:t>
            </a:r>
          </a:p>
          <a:p>
            <a:r>
              <a:rPr lang="en-US" sz="2500" dirty="0"/>
              <a:t>Non-compliant decisions contradict letter or spirit of the acquis (so if it adds to it, it contradicts it) so those which, for instance, apply different (or not all) conditions or criteria </a:t>
            </a:r>
            <a:r>
              <a:rPr lang="en-US" sz="2500" dirty="0" err="1"/>
              <a:t>etc</a:t>
            </a:r>
            <a:r>
              <a:rPr lang="en-US" sz="2500" dirty="0"/>
              <a:t> than those set out by EU legislation or by CJEU</a:t>
            </a:r>
            <a:endParaRPr lang="en-GB" sz="2500" dirty="0"/>
          </a:p>
        </p:txBody>
      </p:sp>
      <p:sp>
        <p:nvSpPr>
          <p:cNvPr id="4" name="Footer Placeholder 3">
            <a:extLst>
              <a:ext uri="{FF2B5EF4-FFF2-40B4-BE49-F238E27FC236}">
                <a16:creationId xmlns:a16="http://schemas.microsoft.com/office/drawing/2014/main" id="{A1A5F9C4-BCB1-7343-C783-E44B475D86BD}"/>
              </a:ext>
            </a:extLst>
          </p:cNvPr>
          <p:cNvSpPr>
            <a:spLocks noGrp="1"/>
          </p:cNvSpPr>
          <p:nvPr>
            <p:ph type="ftr" sz="quarter" idx="11"/>
          </p:nvPr>
        </p:nvSpPr>
        <p:spPr/>
        <p:txBody>
          <a:bodyPr/>
          <a:lstStyle/>
          <a:p>
            <a:pPr>
              <a:defRPr/>
            </a:pPr>
            <a:r>
              <a:rPr lang="en-US"/>
              <a:t>Derclaye &amp; Stupfler - 2025</a:t>
            </a:r>
          </a:p>
        </p:txBody>
      </p:sp>
      <p:sp>
        <p:nvSpPr>
          <p:cNvPr id="5" name="Slide Number Placeholder 4">
            <a:extLst>
              <a:ext uri="{FF2B5EF4-FFF2-40B4-BE49-F238E27FC236}">
                <a16:creationId xmlns:a16="http://schemas.microsoft.com/office/drawing/2014/main" id="{8D9EA28F-3082-BCB0-291A-B711DCE53058}"/>
              </a:ext>
            </a:extLst>
          </p:cNvPr>
          <p:cNvSpPr>
            <a:spLocks noGrp="1"/>
          </p:cNvSpPr>
          <p:nvPr>
            <p:ph type="sldNum" sz="quarter" idx="12"/>
          </p:nvPr>
        </p:nvSpPr>
        <p:spPr/>
        <p:txBody>
          <a:bodyPr/>
          <a:lstStyle/>
          <a:p>
            <a:pPr>
              <a:defRPr/>
            </a:pPr>
            <a:fld id="{B896E9C3-6FFE-41AE-B541-C86A71EBE145}" type="slidenum">
              <a:rPr lang="en-GB" altLang="en-US" smtClean="0"/>
              <a:pPr>
                <a:defRPr/>
              </a:pPr>
              <a:t>4</a:t>
            </a:fld>
            <a:endParaRPr lang="en-GB" altLang="en-US"/>
          </a:p>
        </p:txBody>
      </p:sp>
    </p:spTree>
    <p:extLst>
      <p:ext uri="{BB962C8B-B14F-4D97-AF65-F5344CB8AC3E}">
        <p14:creationId xmlns:p14="http://schemas.microsoft.com/office/powerpoint/2010/main" val="2673257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A651B-2464-1862-1110-B748D5DE3743}"/>
              </a:ext>
            </a:extLst>
          </p:cNvPr>
          <p:cNvSpPr>
            <a:spLocks noGrp="1"/>
          </p:cNvSpPr>
          <p:nvPr>
            <p:ph type="title"/>
          </p:nvPr>
        </p:nvSpPr>
        <p:spPr/>
        <p:txBody>
          <a:bodyPr/>
          <a:lstStyle/>
          <a:p>
            <a:r>
              <a:rPr lang="en-GB" dirty="0"/>
              <a:t>Detailed RQ</a:t>
            </a:r>
          </a:p>
        </p:txBody>
      </p:sp>
      <p:sp>
        <p:nvSpPr>
          <p:cNvPr id="3" name="Content Placeholder 2">
            <a:extLst>
              <a:ext uri="{FF2B5EF4-FFF2-40B4-BE49-F238E27FC236}">
                <a16:creationId xmlns:a16="http://schemas.microsoft.com/office/drawing/2014/main" id="{483674FF-EC63-719F-F617-7C20B22BC8EB}"/>
              </a:ext>
            </a:extLst>
          </p:cNvPr>
          <p:cNvSpPr>
            <a:spLocks noGrp="1"/>
          </p:cNvSpPr>
          <p:nvPr>
            <p:ph idx="1"/>
          </p:nvPr>
        </p:nvSpPr>
        <p:spPr/>
        <p:txBody>
          <a:bodyPr/>
          <a:lstStyle/>
          <a:p>
            <a:r>
              <a:rPr lang="en-US" sz="2800" dirty="0"/>
              <a:t>This main question can be subdivided into three sub-questions:</a:t>
            </a:r>
          </a:p>
          <a:p>
            <a:pPr lvl="1"/>
            <a:r>
              <a:rPr lang="en-US" sz="2500" dirty="0"/>
              <a:t>a. Is this owing to inconsistent, unclear or imprecise CJEU case law in some areas?</a:t>
            </a:r>
          </a:p>
          <a:p>
            <a:pPr lvl="1"/>
            <a:r>
              <a:rPr lang="en-US" sz="2500" dirty="0"/>
              <a:t>b. Is this owing to lack of clarity in EU legislation in the areas where there is no CJEU case law?</a:t>
            </a:r>
          </a:p>
          <a:p>
            <a:pPr lvl="1"/>
            <a:r>
              <a:rPr lang="en-US" sz="2500" dirty="0"/>
              <a:t>c. Is this owed to resistance by some national courts on a specific topic?</a:t>
            </a:r>
          </a:p>
          <a:p>
            <a:endParaRPr lang="en-GB" dirty="0"/>
          </a:p>
        </p:txBody>
      </p:sp>
      <p:sp>
        <p:nvSpPr>
          <p:cNvPr id="4" name="Footer Placeholder 3">
            <a:extLst>
              <a:ext uri="{FF2B5EF4-FFF2-40B4-BE49-F238E27FC236}">
                <a16:creationId xmlns:a16="http://schemas.microsoft.com/office/drawing/2014/main" id="{DFAA809A-F815-E3A2-4D49-EFBE685A8F5B}"/>
              </a:ext>
            </a:extLst>
          </p:cNvPr>
          <p:cNvSpPr>
            <a:spLocks noGrp="1"/>
          </p:cNvSpPr>
          <p:nvPr>
            <p:ph type="ftr" sz="quarter" idx="11"/>
          </p:nvPr>
        </p:nvSpPr>
        <p:spPr/>
        <p:txBody>
          <a:bodyPr/>
          <a:lstStyle/>
          <a:p>
            <a:pPr>
              <a:defRPr/>
            </a:pPr>
            <a:r>
              <a:rPr lang="nb-NO"/>
              <a:t>Derclaye &amp; Stupfler - 2025</a:t>
            </a:r>
            <a:endParaRPr lang="en-US" dirty="0"/>
          </a:p>
        </p:txBody>
      </p:sp>
      <p:sp>
        <p:nvSpPr>
          <p:cNvPr id="5" name="Slide Number Placeholder 4">
            <a:extLst>
              <a:ext uri="{FF2B5EF4-FFF2-40B4-BE49-F238E27FC236}">
                <a16:creationId xmlns:a16="http://schemas.microsoft.com/office/drawing/2014/main" id="{4F5360C8-A7EA-C46F-CF7D-9CE76B7ACB91}"/>
              </a:ext>
            </a:extLst>
          </p:cNvPr>
          <p:cNvSpPr>
            <a:spLocks noGrp="1"/>
          </p:cNvSpPr>
          <p:nvPr>
            <p:ph type="sldNum" sz="quarter" idx="12"/>
          </p:nvPr>
        </p:nvSpPr>
        <p:spPr/>
        <p:txBody>
          <a:bodyPr/>
          <a:lstStyle/>
          <a:p>
            <a:pPr>
              <a:defRPr/>
            </a:pPr>
            <a:fld id="{B896E9C3-6FFE-41AE-B541-C86A71EBE145}" type="slidenum">
              <a:rPr lang="en-GB" altLang="en-US" smtClean="0"/>
              <a:pPr>
                <a:defRPr/>
              </a:pPr>
              <a:t>5</a:t>
            </a:fld>
            <a:endParaRPr lang="en-GB" altLang="en-US"/>
          </a:p>
        </p:txBody>
      </p:sp>
    </p:spTree>
    <p:extLst>
      <p:ext uri="{BB962C8B-B14F-4D97-AF65-F5344CB8AC3E}">
        <p14:creationId xmlns:p14="http://schemas.microsoft.com/office/powerpoint/2010/main" val="4196834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stats </a:t>
            </a:r>
          </a:p>
        </p:txBody>
      </p:sp>
      <p:sp>
        <p:nvSpPr>
          <p:cNvPr id="3" name="Content Placeholder 2"/>
          <p:cNvSpPr>
            <a:spLocks noGrp="1"/>
          </p:cNvSpPr>
          <p:nvPr>
            <p:ph idx="1"/>
          </p:nvPr>
        </p:nvSpPr>
        <p:spPr>
          <a:xfrm>
            <a:off x="457200" y="1484784"/>
            <a:ext cx="8229600" cy="4525963"/>
          </a:xfrm>
        </p:spPr>
        <p:txBody>
          <a:bodyPr/>
          <a:lstStyle/>
          <a:p>
            <a:r>
              <a:rPr lang="en-GB" sz="3000" dirty="0"/>
              <a:t>Decisions span 2014 to 2021</a:t>
            </a:r>
          </a:p>
          <a:p>
            <a:r>
              <a:rPr lang="en-GB" sz="3000" dirty="0"/>
              <a:t>But those from 2014 up to 2017 = CFI decisions of CA decisions decided between 2018 and 2020</a:t>
            </a:r>
          </a:p>
          <a:p>
            <a:r>
              <a:rPr lang="en-GB" sz="3000" dirty="0"/>
              <a:t>Decisions: 1 Hoge Raad, 5 CA, rest CFIs</a:t>
            </a:r>
          </a:p>
          <a:p>
            <a:r>
              <a:rPr lang="en-GB" sz="3000" dirty="0"/>
              <a:t>Vast majority decisions are on originality, then reproduction and on communication to the public &amp; making available rights; notably 25 are on 3D functional works and this is also the most litigated upon</a:t>
            </a:r>
          </a:p>
        </p:txBody>
      </p:sp>
      <p:sp>
        <p:nvSpPr>
          <p:cNvPr id="4" name="Footer Placeholder 3"/>
          <p:cNvSpPr>
            <a:spLocks noGrp="1"/>
          </p:cNvSpPr>
          <p:nvPr>
            <p:ph type="ftr" sz="quarter" idx="11"/>
          </p:nvPr>
        </p:nvSpPr>
        <p:spPr/>
        <p:txBody>
          <a:bodyPr/>
          <a:lstStyle/>
          <a:p>
            <a:pPr>
              <a:defRPr/>
            </a:pPr>
            <a:r>
              <a:rPr lang="nb-NO"/>
              <a:t>Derclaye &amp; Stupfler - 2025</a:t>
            </a:r>
            <a:endParaRPr lang="en-US" dirty="0"/>
          </a:p>
        </p:txBody>
      </p:sp>
      <p:sp>
        <p:nvSpPr>
          <p:cNvPr id="5" name="Slide Number Placeholder 4"/>
          <p:cNvSpPr>
            <a:spLocks noGrp="1"/>
          </p:cNvSpPr>
          <p:nvPr>
            <p:ph type="sldNum" sz="quarter" idx="12"/>
          </p:nvPr>
        </p:nvSpPr>
        <p:spPr/>
        <p:txBody>
          <a:bodyPr/>
          <a:lstStyle/>
          <a:p>
            <a:pPr>
              <a:defRPr/>
            </a:pPr>
            <a:fld id="{B896E9C3-6FFE-41AE-B541-C86A71EBE145}" type="slidenum">
              <a:rPr lang="en-GB" altLang="en-US" smtClean="0"/>
              <a:pPr>
                <a:defRPr/>
              </a:pPr>
              <a:t>6</a:t>
            </a:fld>
            <a:endParaRPr lang="en-GB" altLang="en-US"/>
          </a:p>
        </p:txBody>
      </p:sp>
      <p:pic>
        <p:nvPicPr>
          <p:cNvPr id="12" name="Picture 11">
            <a:extLst>
              <a:ext uri="{FF2B5EF4-FFF2-40B4-BE49-F238E27FC236}">
                <a16:creationId xmlns:a16="http://schemas.microsoft.com/office/drawing/2014/main" id="{50712A9C-17FA-11E9-05B3-A08CC64B4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280" y="186570"/>
            <a:ext cx="1931971" cy="1288987"/>
          </a:xfrm>
          <a:prstGeom prst="rect">
            <a:avLst/>
          </a:prstGeom>
        </p:spPr>
      </p:pic>
    </p:spTree>
    <p:extLst>
      <p:ext uri="{BB962C8B-B14F-4D97-AF65-F5344CB8AC3E}">
        <p14:creationId xmlns:p14="http://schemas.microsoft.com/office/powerpoint/2010/main" val="1882635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Compliance rate</a:t>
            </a:r>
          </a:p>
        </p:txBody>
      </p:sp>
      <p:sp>
        <p:nvSpPr>
          <p:cNvPr id="3" name="Content Placeholder 2"/>
          <p:cNvSpPr>
            <a:spLocks noGrp="1"/>
          </p:cNvSpPr>
          <p:nvPr>
            <p:ph idx="1"/>
          </p:nvPr>
        </p:nvSpPr>
        <p:spPr>
          <a:xfrm>
            <a:off x="662880" y="1719262"/>
            <a:ext cx="8229600" cy="4525963"/>
          </a:xfrm>
        </p:spPr>
        <p:txBody>
          <a:bodyPr/>
          <a:lstStyle/>
          <a:p>
            <a:r>
              <a:rPr lang="en-GB" sz="2800" dirty="0"/>
              <a:t>20 non-compliant – on originality and infringement test all owed to courts not applying the CJEU case law correctly </a:t>
            </a:r>
          </a:p>
          <a:p>
            <a:r>
              <a:rPr lang="en-GB" sz="2800" dirty="0"/>
              <a:t>This talk focuses on the non-compliant decisions (‘NC’) esp. those on the  infringement test namely</a:t>
            </a:r>
            <a:r>
              <a:rPr lang="en-GB" sz="1800" dirty="0"/>
              <a:t> </a:t>
            </a:r>
          </a:p>
          <a:p>
            <a:pPr lvl="1"/>
            <a:r>
              <a:rPr lang="en-GB" sz="1800" dirty="0">
                <a:effectLst/>
                <a:latin typeface="+mj-lt"/>
                <a:ea typeface="Aptos"/>
                <a:cs typeface="Times New Roman" panose="02020603050405020304" pitchFamily="18" charset="0"/>
              </a:rPr>
              <a:t>Case </a:t>
            </a:r>
            <a:r>
              <a:rPr lang="en-GB" sz="1800" dirty="0">
                <a:effectLst/>
                <a:latin typeface="+mj-lt"/>
                <a:ea typeface="Calibri" panose="020F0502020204030204" pitchFamily="34" charset="0"/>
                <a:cs typeface="Times New Roman" panose="02020603050405020304" pitchFamily="18" charset="0"/>
              </a:rPr>
              <a:t>200.258.243/01, </a:t>
            </a:r>
            <a:r>
              <a:rPr lang="en-GB" sz="1800" dirty="0">
                <a:effectLst/>
                <a:latin typeface="+mj-lt"/>
                <a:ea typeface="Aptos"/>
                <a:cs typeface="Times New Roman" panose="02020603050405020304" pitchFamily="18" charset="0"/>
              </a:rPr>
              <a:t>Philips v Lidl, CA The Hague, 06/04/2021; </a:t>
            </a:r>
            <a:r>
              <a:rPr lang="en-GB" sz="1800" dirty="0">
                <a:latin typeface="+mj-lt"/>
              </a:rPr>
              <a:t>case 200.277.196/01, </a:t>
            </a:r>
            <a:r>
              <a:rPr lang="en-GB" sz="1800" dirty="0" err="1">
                <a:latin typeface="+mj-lt"/>
              </a:rPr>
              <a:t>Airwair</a:t>
            </a:r>
            <a:r>
              <a:rPr lang="en-GB" sz="1800" dirty="0">
                <a:latin typeface="+mj-lt"/>
              </a:rPr>
              <a:t> v Primark, CA Amsterdam, 13/04/2021; case 200.192.044/01, </a:t>
            </a:r>
            <a:r>
              <a:rPr lang="en-GB" sz="1800" dirty="0" err="1">
                <a:latin typeface="+mj-lt"/>
              </a:rPr>
              <a:t>Arpe</a:t>
            </a:r>
            <a:r>
              <a:rPr lang="en-GB" sz="1800" dirty="0">
                <a:latin typeface="+mj-lt"/>
              </a:rPr>
              <a:t> v Happy Cocooning, CA the Hague, 20/02/2018; CA the Hague, 09/03/2021, case 200.265.693/01, Diesel v Calvin Klein; CFI Amsterdam, 7/12/2020, case C/13/692236/KG SA 20-985, Sony v B; CFI The Hague, 18/11/2020, case C/09/59904/KG ZA 20-837, Smart Urban Mobility v Azor Bike.</a:t>
            </a:r>
          </a:p>
          <a:p>
            <a:endParaRPr lang="en-GB" dirty="0"/>
          </a:p>
        </p:txBody>
      </p:sp>
      <p:sp>
        <p:nvSpPr>
          <p:cNvPr id="4" name="Footer Placeholder 3"/>
          <p:cNvSpPr>
            <a:spLocks noGrp="1"/>
          </p:cNvSpPr>
          <p:nvPr>
            <p:ph type="ftr" sz="quarter" idx="11"/>
          </p:nvPr>
        </p:nvSpPr>
        <p:spPr/>
        <p:txBody>
          <a:bodyPr/>
          <a:lstStyle/>
          <a:p>
            <a:pPr>
              <a:defRPr/>
            </a:pPr>
            <a:r>
              <a:rPr lang="nb-NO"/>
              <a:t>Derclaye &amp; Stupfler - 2025</a:t>
            </a:r>
            <a:endParaRPr lang="en-US"/>
          </a:p>
        </p:txBody>
      </p:sp>
      <p:sp>
        <p:nvSpPr>
          <p:cNvPr id="5" name="Slide Number Placeholder 4"/>
          <p:cNvSpPr>
            <a:spLocks noGrp="1"/>
          </p:cNvSpPr>
          <p:nvPr>
            <p:ph type="sldNum" sz="quarter" idx="12"/>
          </p:nvPr>
        </p:nvSpPr>
        <p:spPr/>
        <p:txBody>
          <a:bodyPr/>
          <a:lstStyle/>
          <a:p>
            <a:pPr>
              <a:defRPr/>
            </a:pPr>
            <a:fld id="{B896E9C3-6FFE-41AE-B541-C86A71EBE145}" type="slidenum">
              <a:rPr lang="en-GB" altLang="en-US" smtClean="0"/>
              <a:pPr>
                <a:defRPr/>
              </a:pPr>
              <a:t>7</a:t>
            </a:fld>
            <a:endParaRPr lang="en-GB" altLang="en-US" dirty="0"/>
          </a:p>
        </p:txBody>
      </p:sp>
      <p:pic>
        <p:nvPicPr>
          <p:cNvPr id="6" name="Graphic 5" descr="Thumbs Down outline">
            <a:extLst>
              <a:ext uri="{FF2B5EF4-FFF2-40B4-BE49-F238E27FC236}">
                <a16:creationId xmlns:a16="http://schemas.microsoft.com/office/drawing/2014/main" id="{E564CC0A-833D-FA60-B296-87698B1E70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8264" y="489843"/>
            <a:ext cx="1165920" cy="1165920"/>
          </a:xfrm>
          <a:prstGeom prst="rect">
            <a:avLst/>
          </a:prstGeom>
        </p:spPr>
      </p:pic>
    </p:spTree>
    <p:extLst>
      <p:ext uri="{BB962C8B-B14F-4D97-AF65-F5344CB8AC3E}">
        <p14:creationId xmlns:p14="http://schemas.microsoft.com/office/powerpoint/2010/main" val="1163645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D46E2-95FB-14A5-A75A-C5ED4ABF31F3}"/>
              </a:ext>
            </a:extLst>
          </p:cNvPr>
          <p:cNvSpPr>
            <a:spLocks noGrp="1"/>
          </p:cNvSpPr>
          <p:nvPr>
            <p:ph type="title"/>
          </p:nvPr>
        </p:nvSpPr>
        <p:spPr>
          <a:xfrm>
            <a:off x="457200" y="188640"/>
            <a:ext cx="8229600" cy="1143000"/>
          </a:xfrm>
        </p:spPr>
        <p:txBody>
          <a:bodyPr/>
          <a:lstStyle/>
          <a:p>
            <a:r>
              <a:rPr lang="en-GB" dirty="0"/>
              <a:t>Originality  </a:t>
            </a:r>
          </a:p>
        </p:txBody>
      </p:sp>
      <p:sp>
        <p:nvSpPr>
          <p:cNvPr id="3" name="Content Placeholder 2">
            <a:extLst>
              <a:ext uri="{FF2B5EF4-FFF2-40B4-BE49-F238E27FC236}">
                <a16:creationId xmlns:a16="http://schemas.microsoft.com/office/drawing/2014/main" id="{1567D2A2-C6CD-5F09-AD30-54E96F2838C3}"/>
              </a:ext>
            </a:extLst>
          </p:cNvPr>
          <p:cNvSpPr>
            <a:spLocks noGrp="1"/>
          </p:cNvSpPr>
          <p:nvPr>
            <p:ph idx="1"/>
          </p:nvPr>
        </p:nvSpPr>
        <p:spPr>
          <a:xfrm>
            <a:off x="457200" y="1340768"/>
            <a:ext cx="8229600" cy="4525963"/>
          </a:xfrm>
        </p:spPr>
        <p:txBody>
          <a:bodyPr/>
          <a:lstStyle/>
          <a:p>
            <a:r>
              <a:rPr lang="en-GB" dirty="0"/>
              <a:t>Generally compliant, apply </a:t>
            </a:r>
            <a:r>
              <a:rPr lang="en-GB" i="1" dirty="0" err="1"/>
              <a:t>Infopaq</a:t>
            </a:r>
            <a:r>
              <a:rPr lang="en-GB" dirty="0"/>
              <a:t> and its progeny correctly. Only three courts add a test of overall impression </a:t>
            </a:r>
          </a:p>
          <a:p>
            <a:pPr lvl="1"/>
            <a:r>
              <a:rPr lang="en-GB" sz="2400" dirty="0">
                <a:effectLst/>
                <a:latin typeface="+mj-lt"/>
                <a:ea typeface="Aptos"/>
                <a:cs typeface="Times New Roman" panose="02020603050405020304" pitchFamily="18" charset="0"/>
              </a:rPr>
              <a:t>Case NL18.18302, A v B et al., CFI Utrecht, 02/09/2019 (tent). (coded compliant as pre-</a:t>
            </a:r>
            <a:r>
              <a:rPr lang="en-GB" sz="2400" i="1" dirty="0" err="1">
                <a:effectLst/>
                <a:latin typeface="+mj-lt"/>
                <a:ea typeface="Aptos"/>
                <a:cs typeface="Times New Roman" panose="02020603050405020304" pitchFamily="18" charset="0"/>
              </a:rPr>
              <a:t>Cofemel</a:t>
            </a:r>
            <a:r>
              <a:rPr lang="en-GB" sz="2400" dirty="0">
                <a:latin typeface="+mj-lt"/>
                <a:ea typeface="Aptos"/>
                <a:cs typeface="Times New Roman" panose="02020603050405020304" pitchFamily="18" charset="0"/>
              </a:rPr>
              <a:t>)</a:t>
            </a:r>
            <a:endParaRPr lang="en-GB" sz="2400" dirty="0">
              <a:effectLst/>
              <a:latin typeface="+mj-lt"/>
              <a:ea typeface="Aptos"/>
              <a:cs typeface="Times New Roman" panose="02020603050405020304" pitchFamily="18" charset="0"/>
            </a:endParaRPr>
          </a:p>
          <a:p>
            <a:pPr lvl="1"/>
            <a:r>
              <a:rPr lang="en-GB" sz="2400" dirty="0">
                <a:effectLst/>
                <a:latin typeface="+mj-lt"/>
                <a:ea typeface="Aptos"/>
                <a:cs typeface="Times New Roman" panose="02020603050405020304" pitchFamily="18" charset="0"/>
              </a:rPr>
              <a:t>Case C/09/586257/KG SA 20-7, De </a:t>
            </a:r>
            <a:r>
              <a:rPr lang="en-GB" sz="2400" dirty="0" err="1">
                <a:effectLst/>
                <a:latin typeface="+mj-lt"/>
                <a:ea typeface="Aptos"/>
                <a:cs typeface="Times New Roman" panose="02020603050405020304" pitchFamily="18" charset="0"/>
              </a:rPr>
              <a:t>Spieghel</a:t>
            </a:r>
            <a:r>
              <a:rPr lang="en-GB" sz="2400" dirty="0">
                <a:effectLst/>
                <a:latin typeface="+mj-lt"/>
                <a:ea typeface="Aptos"/>
                <a:cs typeface="Times New Roman" panose="02020603050405020304" pitchFamily="18" charset="0"/>
              </a:rPr>
              <a:t> v Decor </a:t>
            </a:r>
            <a:r>
              <a:rPr lang="en-GB" sz="2400" dirty="0" err="1">
                <a:effectLst/>
                <a:latin typeface="+mj-lt"/>
                <a:ea typeface="Aptos"/>
                <a:cs typeface="Times New Roman" panose="02020603050405020304" pitchFamily="18" charset="0"/>
              </a:rPr>
              <a:t>Wonen</a:t>
            </a:r>
            <a:r>
              <a:rPr lang="en-GB" sz="2400" dirty="0">
                <a:effectLst/>
                <a:latin typeface="+mj-lt"/>
                <a:ea typeface="Aptos"/>
                <a:cs typeface="Times New Roman" panose="02020603050405020304" pitchFamily="18" charset="0"/>
              </a:rPr>
              <a:t>, CFI The Hague, 07/04/2020 (chair). (NC)</a:t>
            </a:r>
          </a:p>
          <a:p>
            <a:pPr lvl="1"/>
            <a:r>
              <a:rPr lang="en-GB" sz="2400" dirty="0">
                <a:effectLst/>
                <a:latin typeface="+mj-lt"/>
                <a:ea typeface="Aptos"/>
                <a:cs typeface="Times New Roman" panose="02020603050405020304" pitchFamily="18" charset="0"/>
              </a:rPr>
              <a:t>Case 200.258.243/01, CA The Hague, 06/04/2021, Philips v Lidl </a:t>
            </a:r>
            <a:r>
              <a:rPr lang="en-GB" sz="2400" i="1" dirty="0">
                <a:effectLst/>
                <a:latin typeface="+mj-lt"/>
                <a:ea typeface="Aptos"/>
                <a:cs typeface="Times New Roman" panose="02020603050405020304" pitchFamily="18" charset="0"/>
              </a:rPr>
              <a:t>aff’d</a:t>
            </a:r>
            <a:r>
              <a:rPr lang="en-GB" sz="2400" dirty="0">
                <a:effectLst/>
                <a:latin typeface="+mj-lt"/>
                <a:ea typeface="Aptos"/>
                <a:cs typeface="Times New Roman" panose="02020603050405020304" pitchFamily="18" charset="0"/>
              </a:rPr>
              <a:t> by Philips v Lidl, ECLI:NL:2023:1070, Dutch Supreme Court, 7 July 2023 (NC) (see next slide)</a:t>
            </a:r>
          </a:p>
          <a:p>
            <a:pPr lvl="1"/>
            <a:endParaRPr lang="en-GB" sz="2400" dirty="0">
              <a:effectLst/>
              <a:latin typeface="+mj-lt"/>
              <a:ea typeface="Aptos"/>
              <a:cs typeface="Times New Roman" panose="02020603050405020304" pitchFamily="18" charset="0"/>
            </a:endParaRPr>
          </a:p>
          <a:p>
            <a:endParaRPr lang="en-GB" dirty="0"/>
          </a:p>
        </p:txBody>
      </p:sp>
      <p:sp>
        <p:nvSpPr>
          <p:cNvPr id="4" name="Footer Placeholder 3">
            <a:extLst>
              <a:ext uri="{FF2B5EF4-FFF2-40B4-BE49-F238E27FC236}">
                <a16:creationId xmlns:a16="http://schemas.microsoft.com/office/drawing/2014/main" id="{390DFA65-1598-FD1A-12F8-0205E361CA4F}"/>
              </a:ext>
            </a:extLst>
          </p:cNvPr>
          <p:cNvSpPr>
            <a:spLocks noGrp="1"/>
          </p:cNvSpPr>
          <p:nvPr>
            <p:ph type="ftr" sz="quarter" idx="11"/>
          </p:nvPr>
        </p:nvSpPr>
        <p:spPr/>
        <p:txBody>
          <a:bodyPr/>
          <a:lstStyle/>
          <a:p>
            <a:pPr>
              <a:defRPr/>
            </a:pPr>
            <a:r>
              <a:rPr lang="nb-NO" dirty="0"/>
              <a:t>Derclaye &amp; Stupfler - 2025</a:t>
            </a:r>
            <a:endParaRPr lang="en-US" dirty="0"/>
          </a:p>
        </p:txBody>
      </p:sp>
      <p:sp>
        <p:nvSpPr>
          <p:cNvPr id="5" name="Slide Number Placeholder 4">
            <a:extLst>
              <a:ext uri="{FF2B5EF4-FFF2-40B4-BE49-F238E27FC236}">
                <a16:creationId xmlns:a16="http://schemas.microsoft.com/office/drawing/2014/main" id="{6FD162A9-1C0D-AABC-8C20-A96CAFBD5A4D}"/>
              </a:ext>
            </a:extLst>
          </p:cNvPr>
          <p:cNvSpPr>
            <a:spLocks noGrp="1"/>
          </p:cNvSpPr>
          <p:nvPr>
            <p:ph type="sldNum" sz="quarter" idx="12"/>
          </p:nvPr>
        </p:nvSpPr>
        <p:spPr/>
        <p:txBody>
          <a:bodyPr/>
          <a:lstStyle/>
          <a:p>
            <a:pPr>
              <a:defRPr/>
            </a:pPr>
            <a:fld id="{B896E9C3-6FFE-41AE-B541-C86A71EBE145}" type="slidenum">
              <a:rPr lang="en-GB" altLang="en-US" smtClean="0"/>
              <a:pPr>
                <a:defRPr/>
              </a:pPr>
              <a:t>8</a:t>
            </a:fld>
            <a:endParaRPr lang="en-GB" altLang="en-US"/>
          </a:p>
        </p:txBody>
      </p:sp>
    </p:spTree>
    <p:extLst>
      <p:ext uri="{BB962C8B-B14F-4D97-AF65-F5344CB8AC3E}">
        <p14:creationId xmlns:p14="http://schemas.microsoft.com/office/powerpoint/2010/main" val="4189179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8769F-F1B1-D6FF-4EDD-C3BD94B845B8}"/>
              </a:ext>
            </a:extLst>
          </p:cNvPr>
          <p:cNvSpPr>
            <a:spLocks noGrp="1"/>
          </p:cNvSpPr>
          <p:nvPr>
            <p:ph type="title"/>
          </p:nvPr>
        </p:nvSpPr>
        <p:spPr/>
        <p:txBody>
          <a:bodyPr/>
          <a:lstStyle/>
          <a:p>
            <a:r>
              <a:rPr lang="en-GB" dirty="0"/>
              <a:t>Infringement test - 1</a:t>
            </a:r>
          </a:p>
        </p:txBody>
      </p:sp>
      <p:sp>
        <p:nvSpPr>
          <p:cNvPr id="3" name="Content Placeholder 2">
            <a:extLst>
              <a:ext uri="{FF2B5EF4-FFF2-40B4-BE49-F238E27FC236}">
                <a16:creationId xmlns:a16="http://schemas.microsoft.com/office/drawing/2014/main" id="{C3440A1C-701B-68BD-160A-FA8F6D868D75}"/>
              </a:ext>
            </a:extLst>
          </p:cNvPr>
          <p:cNvSpPr>
            <a:spLocks noGrp="1"/>
          </p:cNvSpPr>
          <p:nvPr>
            <p:ph idx="1"/>
          </p:nvPr>
        </p:nvSpPr>
        <p:spPr>
          <a:xfrm>
            <a:off x="323528" y="1600200"/>
            <a:ext cx="8496944" cy="4525963"/>
          </a:xfrm>
        </p:spPr>
        <p:txBody>
          <a:bodyPr/>
          <a:lstStyle/>
          <a:p>
            <a:r>
              <a:rPr lang="en-GB" sz="2700" dirty="0"/>
              <a:t>The non-compliant cases were decided by many different courts: CFI The Hague (2), CA The Hague (3), CA Amsterdam, CFI Rotterdam, CFI Amsterdam, CFI </a:t>
            </a:r>
            <a:r>
              <a:rPr lang="en-GB" sz="2700" dirty="0" err="1"/>
              <a:t>Overijsel</a:t>
            </a:r>
            <a:r>
              <a:rPr lang="en-GB" sz="2700" dirty="0"/>
              <a:t>, CFI Haarlem (each one case). </a:t>
            </a:r>
          </a:p>
          <a:p>
            <a:r>
              <a:rPr lang="en-GB" sz="2700" dirty="0"/>
              <a:t>All decided by differently composed courts =&gt; general trend among courts to use these tests, i.e. it not down to one particular judge. </a:t>
            </a:r>
          </a:p>
          <a:p>
            <a:r>
              <a:rPr lang="en-GB" sz="2700" dirty="0"/>
              <a:t>14 of those 22 cases concerned works of applied art</a:t>
            </a:r>
          </a:p>
          <a:p>
            <a:r>
              <a:rPr lang="en-GB" sz="2700" dirty="0"/>
              <a:t>Trend carries on beyond 2021, see e.g. Rubik’s cube</a:t>
            </a:r>
          </a:p>
        </p:txBody>
      </p:sp>
      <p:sp>
        <p:nvSpPr>
          <p:cNvPr id="4" name="Footer Placeholder 3">
            <a:extLst>
              <a:ext uri="{FF2B5EF4-FFF2-40B4-BE49-F238E27FC236}">
                <a16:creationId xmlns:a16="http://schemas.microsoft.com/office/drawing/2014/main" id="{BF1ED981-088A-7785-DDFC-CEE61D9EF596}"/>
              </a:ext>
            </a:extLst>
          </p:cNvPr>
          <p:cNvSpPr>
            <a:spLocks noGrp="1"/>
          </p:cNvSpPr>
          <p:nvPr>
            <p:ph type="ftr" sz="quarter" idx="11"/>
          </p:nvPr>
        </p:nvSpPr>
        <p:spPr/>
        <p:txBody>
          <a:bodyPr/>
          <a:lstStyle/>
          <a:p>
            <a:pPr>
              <a:defRPr/>
            </a:pPr>
            <a:r>
              <a:rPr lang="nb-NO" dirty="0"/>
              <a:t>Derclaye &amp; Stupfler - 2025</a:t>
            </a:r>
            <a:endParaRPr lang="en-US" dirty="0"/>
          </a:p>
        </p:txBody>
      </p:sp>
      <p:sp>
        <p:nvSpPr>
          <p:cNvPr id="5" name="Slide Number Placeholder 4">
            <a:extLst>
              <a:ext uri="{FF2B5EF4-FFF2-40B4-BE49-F238E27FC236}">
                <a16:creationId xmlns:a16="http://schemas.microsoft.com/office/drawing/2014/main" id="{0D0B2CE6-5F4E-7407-932C-4119269BB775}"/>
              </a:ext>
            </a:extLst>
          </p:cNvPr>
          <p:cNvSpPr>
            <a:spLocks noGrp="1"/>
          </p:cNvSpPr>
          <p:nvPr>
            <p:ph type="sldNum" sz="quarter" idx="12"/>
          </p:nvPr>
        </p:nvSpPr>
        <p:spPr/>
        <p:txBody>
          <a:bodyPr/>
          <a:lstStyle/>
          <a:p>
            <a:pPr>
              <a:defRPr/>
            </a:pPr>
            <a:fld id="{B896E9C3-6FFE-41AE-B541-C86A71EBE145}" type="slidenum">
              <a:rPr lang="en-GB" altLang="en-US" smtClean="0"/>
              <a:pPr>
                <a:defRPr/>
              </a:pPr>
              <a:t>9</a:t>
            </a:fld>
            <a:endParaRPr lang="en-GB" altLang="en-US"/>
          </a:p>
        </p:txBody>
      </p:sp>
    </p:spTree>
    <p:extLst>
      <p:ext uri="{BB962C8B-B14F-4D97-AF65-F5344CB8AC3E}">
        <p14:creationId xmlns:p14="http://schemas.microsoft.com/office/powerpoint/2010/main" val="419511077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12873</TotalTime>
  <Words>2097</Words>
  <Application>Microsoft Office PowerPoint</Application>
  <PresentationFormat>On-screen Show (4:3)</PresentationFormat>
  <Paragraphs>167</Paragraphs>
  <Slides>25</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Aptos</vt:lpstr>
      <vt:lpstr>Arial</vt:lpstr>
      <vt:lpstr>Calibri</vt:lpstr>
      <vt:lpstr>Default Design</vt:lpstr>
      <vt:lpstr>EU copyright harmonization:  An empirical analysis of Dutch courts decisions </vt:lpstr>
      <vt:lpstr>Overview</vt:lpstr>
      <vt:lpstr>Gap &amp; methodology  </vt:lpstr>
      <vt:lpstr>Methodology (cont’d)</vt:lpstr>
      <vt:lpstr>Detailed RQ</vt:lpstr>
      <vt:lpstr>General stats </vt:lpstr>
      <vt:lpstr>Compliance rate</vt:lpstr>
      <vt:lpstr>Originality  </vt:lpstr>
      <vt:lpstr>Infringement test - 1</vt:lpstr>
      <vt:lpstr>Infringement test - 2</vt:lpstr>
      <vt:lpstr>Infringement test - 3</vt:lpstr>
      <vt:lpstr>Some recent examples</vt:lpstr>
      <vt:lpstr>1. CA The Hague, 6/4/2021 (1)</vt:lpstr>
      <vt:lpstr>CA The Hague, 6/4/2021 (2)</vt:lpstr>
      <vt:lpstr>CA The Hague, 6/4/2021 (3)</vt:lpstr>
      <vt:lpstr>2. CA Amsterdam, 13/04/2021 (1)</vt:lpstr>
      <vt:lpstr>2. CA Amsterdam, 13/04/2021 (2)</vt:lpstr>
      <vt:lpstr>3. Arpe v Happy Cocooning, CA The Hague, 20/02/2018</vt:lpstr>
      <vt:lpstr>Contrast with other wording</vt:lpstr>
      <vt:lpstr>CFI Rotterdam, 10/04/2020, A v B (1) </vt:lpstr>
      <vt:lpstr>CFI Rotterdam, 10/04/2020 (2)</vt:lpstr>
      <vt:lpstr>Other Member States </vt:lpstr>
      <vt:lpstr>Conclusion - NL </vt:lpstr>
      <vt:lpstr>My publications on the topic</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TPMs and ACPs</dc:title>
  <dc:creator>Estelle Derclaye</dc:creator>
  <cp:lastModifiedBy>Mireille van Eechoud</cp:lastModifiedBy>
  <cp:revision>845</cp:revision>
  <dcterms:created xsi:type="dcterms:W3CDTF">2009-03-08T10:16:55Z</dcterms:created>
  <dcterms:modified xsi:type="dcterms:W3CDTF">2025-02-05T20:47:25Z</dcterms:modified>
</cp:coreProperties>
</file>